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727" r:id="rId3"/>
    <p:sldId id="729" r:id="rId4"/>
    <p:sldId id="278" r:id="rId5"/>
    <p:sldId id="732" r:id="rId6"/>
    <p:sldId id="726" r:id="rId7"/>
    <p:sldId id="900" r:id="rId8"/>
    <p:sldId id="731" r:id="rId9"/>
    <p:sldId id="281" r:id="rId10"/>
    <p:sldId id="257" r:id="rId11"/>
    <p:sldId id="261" r:id="rId12"/>
    <p:sldId id="733" r:id="rId13"/>
    <p:sldId id="277" r:id="rId14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4E6C"/>
    <a:srgbClr val="221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>
      <p:cViewPr varScale="1">
        <p:scale>
          <a:sx n="121" d="100"/>
          <a:sy n="121" d="100"/>
        </p:scale>
        <p:origin x="192" y="8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145D27-286E-5C41-A626-A152AC359681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72E9884-9C96-EC4E-926F-5DB90243BA66}">
      <dgm:prSet/>
      <dgm:spPr/>
      <dgm:t>
        <a:bodyPr/>
        <a:lstStyle/>
        <a:p>
          <a:r>
            <a:rPr lang="pt-BR" b="0" i="0" baseline="0" dirty="0"/>
            <a:t>Distal processes i.e. </a:t>
          </a:r>
          <a:r>
            <a:rPr lang="pt-BR" b="0" i="0" baseline="0" dirty="0" err="1"/>
            <a:t>prejudice</a:t>
          </a:r>
          <a:r>
            <a:rPr lang="pt-BR" b="0" i="0" baseline="0" dirty="0"/>
            <a:t>, </a:t>
          </a:r>
          <a:r>
            <a:rPr lang="pt-BR" b="0" i="0" baseline="0" dirty="0" err="1"/>
            <a:t>discrimination</a:t>
          </a:r>
          <a:r>
            <a:rPr lang="pt-BR" b="0" i="0" baseline="0" dirty="0"/>
            <a:t>, </a:t>
          </a:r>
          <a:r>
            <a:rPr lang="pt-BR" b="0" i="0" baseline="0" dirty="0" err="1"/>
            <a:t>violence</a:t>
          </a:r>
          <a:endParaRPr lang="pt-BR" dirty="0"/>
        </a:p>
      </dgm:t>
    </dgm:pt>
    <dgm:pt modelId="{AC471B4F-C475-D843-8CC5-DBADDD7DA5AD}" type="parTrans" cxnId="{CD71F527-353D-C94E-85BE-23F011E18957}">
      <dgm:prSet/>
      <dgm:spPr/>
      <dgm:t>
        <a:bodyPr/>
        <a:lstStyle/>
        <a:p>
          <a:endParaRPr lang="pt-BR"/>
        </a:p>
      </dgm:t>
    </dgm:pt>
    <dgm:pt modelId="{AE328403-D66C-E74A-A4DF-F1A87C057061}" type="sibTrans" cxnId="{CD71F527-353D-C94E-85BE-23F011E18957}">
      <dgm:prSet/>
      <dgm:spPr/>
      <dgm:t>
        <a:bodyPr/>
        <a:lstStyle/>
        <a:p>
          <a:endParaRPr lang="pt-BR"/>
        </a:p>
      </dgm:t>
    </dgm:pt>
    <dgm:pt modelId="{759A6565-E5B8-4A40-AB1C-FA1A64BA5B87}">
      <dgm:prSet/>
      <dgm:spPr/>
      <dgm:t>
        <a:bodyPr/>
        <a:lstStyle/>
        <a:p>
          <a:r>
            <a:rPr lang="pt-BR" b="0" i="0" baseline="0" dirty="0"/>
            <a:t>Proximal processes i.e. </a:t>
          </a:r>
          <a:r>
            <a:rPr lang="pt-BR" b="0" i="0" baseline="0" dirty="0" err="1"/>
            <a:t>expectations</a:t>
          </a:r>
          <a:r>
            <a:rPr lang="pt-BR" b="0" i="0" baseline="0" dirty="0"/>
            <a:t> </a:t>
          </a:r>
          <a:r>
            <a:rPr lang="pt-BR" b="0" i="0" baseline="0" dirty="0" err="1"/>
            <a:t>of</a:t>
          </a:r>
          <a:r>
            <a:rPr lang="pt-BR" b="0" i="0" baseline="0" dirty="0"/>
            <a:t> </a:t>
          </a:r>
          <a:r>
            <a:rPr lang="pt-BR" b="0" i="0" baseline="0" dirty="0" err="1"/>
            <a:t>rejection</a:t>
          </a:r>
          <a:r>
            <a:rPr lang="pt-BR" b="0" i="0" baseline="0" dirty="0"/>
            <a:t>, </a:t>
          </a:r>
          <a:r>
            <a:rPr lang="pt-BR" b="0" i="0" baseline="0" dirty="0" err="1"/>
            <a:t>concealment</a:t>
          </a:r>
          <a:r>
            <a:rPr lang="pt-BR" b="0" i="0" baseline="0" dirty="0"/>
            <a:t>, </a:t>
          </a:r>
          <a:r>
            <a:rPr lang="pt-BR" b="0" i="0" baseline="0" dirty="0" err="1"/>
            <a:t>internalized</a:t>
          </a:r>
          <a:r>
            <a:rPr lang="pt-BR" b="0" i="0" baseline="0" dirty="0"/>
            <a:t> </a:t>
          </a:r>
          <a:r>
            <a:rPr lang="pt-BR" b="0" i="0" baseline="0" dirty="0" err="1"/>
            <a:t>stigma</a:t>
          </a:r>
          <a:endParaRPr lang="pt-BR" dirty="0"/>
        </a:p>
      </dgm:t>
    </dgm:pt>
    <dgm:pt modelId="{5F389F2F-3769-DC47-9957-387F967CFFA9}" type="parTrans" cxnId="{8206D721-6C76-A64B-801D-87D2D83187D1}">
      <dgm:prSet/>
      <dgm:spPr/>
      <dgm:t>
        <a:bodyPr/>
        <a:lstStyle/>
        <a:p>
          <a:endParaRPr lang="pt-BR"/>
        </a:p>
      </dgm:t>
    </dgm:pt>
    <dgm:pt modelId="{9C37D8C3-2260-644D-9C43-B26598EBF00C}" type="sibTrans" cxnId="{8206D721-6C76-A64B-801D-87D2D83187D1}">
      <dgm:prSet/>
      <dgm:spPr/>
      <dgm:t>
        <a:bodyPr/>
        <a:lstStyle/>
        <a:p>
          <a:endParaRPr lang="pt-BR"/>
        </a:p>
      </dgm:t>
    </dgm:pt>
    <dgm:pt modelId="{48307F6A-267E-144F-9C75-0DC86B853F6D}">
      <dgm:prSet/>
      <dgm:spPr>
        <a:solidFill>
          <a:srgbClr val="7030A0"/>
        </a:solidFill>
      </dgm:spPr>
      <dgm:t>
        <a:bodyPr/>
        <a:lstStyle/>
        <a:p>
          <a:r>
            <a:rPr lang="pt-BR" b="0" i="0" baseline="0" dirty="0" err="1"/>
            <a:t>Coping</a:t>
          </a:r>
          <a:r>
            <a:rPr lang="pt-BR" b="0" i="0" baseline="0" dirty="0"/>
            <a:t> </a:t>
          </a:r>
          <a:r>
            <a:rPr lang="en-US" b="0" i="0" baseline="0" dirty="0"/>
            <a:t>Mechanisms</a:t>
          </a:r>
          <a:endParaRPr lang="pt-BR" dirty="0"/>
        </a:p>
      </dgm:t>
    </dgm:pt>
    <dgm:pt modelId="{BF0675F7-3308-0F49-A164-8B3296043B12}" type="parTrans" cxnId="{4CFB47DF-53A0-EA42-B2EA-409092A3E717}">
      <dgm:prSet/>
      <dgm:spPr/>
      <dgm:t>
        <a:bodyPr/>
        <a:lstStyle/>
        <a:p>
          <a:endParaRPr lang="pt-BR"/>
        </a:p>
      </dgm:t>
    </dgm:pt>
    <dgm:pt modelId="{6ADADE7B-325F-2540-BB85-A1619FFB0012}" type="sibTrans" cxnId="{4CFB47DF-53A0-EA42-B2EA-409092A3E717}">
      <dgm:prSet/>
      <dgm:spPr/>
      <dgm:t>
        <a:bodyPr/>
        <a:lstStyle/>
        <a:p>
          <a:endParaRPr lang="pt-BR"/>
        </a:p>
      </dgm:t>
    </dgm:pt>
    <dgm:pt modelId="{4C68CC18-9B6F-A948-BEF9-C29CB9162FE2}">
      <dgm:prSet/>
      <dgm:spPr>
        <a:solidFill>
          <a:srgbClr val="7030A0"/>
        </a:solidFill>
      </dgm:spPr>
      <dgm:t>
        <a:bodyPr/>
        <a:lstStyle/>
        <a:p>
          <a:r>
            <a:rPr lang="pt-BR" b="0" i="0" baseline="0" dirty="0"/>
            <a:t>Social</a:t>
          </a:r>
          <a:r>
            <a:rPr lang="en-US" b="0" i="0" baseline="0" dirty="0"/>
            <a:t>/Familial</a:t>
          </a:r>
          <a:r>
            <a:rPr lang="pt-BR" b="0" i="0" baseline="0" dirty="0"/>
            <a:t> </a:t>
          </a:r>
          <a:r>
            <a:rPr lang="pt-BR" b="0" i="0" baseline="0" dirty="0" err="1"/>
            <a:t>Support</a:t>
          </a:r>
          <a:endParaRPr lang="pt-BR" dirty="0"/>
        </a:p>
      </dgm:t>
    </dgm:pt>
    <dgm:pt modelId="{6B970391-55E8-6144-AB85-FB4337B52045}" type="parTrans" cxnId="{D1D50FFC-2F20-7E4B-AE65-347CABE4F863}">
      <dgm:prSet/>
      <dgm:spPr/>
      <dgm:t>
        <a:bodyPr/>
        <a:lstStyle/>
        <a:p>
          <a:endParaRPr lang="pt-BR"/>
        </a:p>
      </dgm:t>
    </dgm:pt>
    <dgm:pt modelId="{AB914EC6-65DD-5847-B786-58BAAA09B503}" type="sibTrans" cxnId="{D1D50FFC-2F20-7E4B-AE65-347CABE4F863}">
      <dgm:prSet/>
      <dgm:spPr/>
      <dgm:t>
        <a:bodyPr/>
        <a:lstStyle/>
        <a:p>
          <a:endParaRPr lang="pt-BR"/>
        </a:p>
      </dgm:t>
    </dgm:pt>
    <dgm:pt modelId="{3BCE6494-64C5-1641-B366-A67D4DD4F60E}" type="pres">
      <dgm:prSet presAssocID="{E6145D27-286E-5C41-A626-A152AC359681}" presName="Name0" presStyleCnt="0">
        <dgm:presLayoutVars>
          <dgm:dir/>
          <dgm:resizeHandles val="exact"/>
        </dgm:presLayoutVars>
      </dgm:prSet>
      <dgm:spPr/>
    </dgm:pt>
    <dgm:pt modelId="{A916F809-6A51-3440-9BF4-6E1FC0A8EF58}" type="pres">
      <dgm:prSet presAssocID="{072E9884-9C96-EC4E-926F-5DB90243BA66}" presName="node" presStyleLbl="node1" presStyleIdx="0" presStyleCnt="4">
        <dgm:presLayoutVars>
          <dgm:bulletEnabled val="1"/>
        </dgm:presLayoutVars>
      </dgm:prSet>
      <dgm:spPr/>
    </dgm:pt>
    <dgm:pt modelId="{0053785B-3DE7-9747-B05F-46ED7BC90E8A}" type="pres">
      <dgm:prSet presAssocID="{AE328403-D66C-E74A-A4DF-F1A87C057061}" presName="sibTrans" presStyleCnt="0"/>
      <dgm:spPr/>
    </dgm:pt>
    <dgm:pt modelId="{607AEE22-D7E9-1E49-BCA1-2990F89E2D61}" type="pres">
      <dgm:prSet presAssocID="{759A6565-E5B8-4A40-AB1C-FA1A64BA5B87}" presName="node" presStyleLbl="node1" presStyleIdx="1" presStyleCnt="4">
        <dgm:presLayoutVars>
          <dgm:bulletEnabled val="1"/>
        </dgm:presLayoutVars>
      </dgm:prSet>
      <dgm:spPr/>
    </dgm:pt>
    <dgm:pt modelId="{1C97A262-0A9A-DA45-8A8D-7EF9A4952C9F}" type="pres">
      <dgm:prSet presAssocID="{9C37D8C3-2260-644D-9C43-B26598EBF00C}" presName="sibTrans" presStyleCnt="0"/>
      <dgm:spPr/>
    </dgm:pt>
    <dgm:pt modelId="{EA6B08AC-9414-8643-B421-934106390D6B}" type="pres">
      <dgm:prSet presAssocID="{48307F6A-267E-144F-9C75-0DC86B853F6D}" presName="node" presStyleLbl="node1" presStyleIdx="2" presStyleCnt="4">
        <dgm:presLayoutVars>
          <dgm:bulletEnabled val="1"/>
        </dgm:presLayoutVars>
      </dgm:prSet>
      <dgm:spPr/>
    </dgm:pt>
    <dgm:pt modelId="{C92D3D0D-1B1C-DF4A-80B2-BA6D0BC06CC1}" type="pres">
      <dgm:prSet presAssocID="{6ADADE7B-325F-2540-BB85-A1619FFB0012}" presName="sibTrans" presStyleCnt="0"/>
      <dgm:spPr/>
    </dgm:pt>
    <dgm:pt modelId="{B25F78CF-2591-324E-B853-F1635E6DDE9F}" type="pres">
      <dgm:prSet presAssocID="{4C68CC18-9B6F-A948-BEF9-C29CB9162FE2}" presName="node" presStyleLbl="node1" presStyleIdx="3" presStyleCnt="4">
        <dgm:presLayoutVars>
          <dgm:bulletEnabled val="1"/>
        </dgm:presLayoutVars>
      </dgm:prSet>
      <dgm:spPr/>
    </dgm:pt>
  </dgm:ptLst>
  <dgm:cxnLst>
    <dgm:cxn modelId="{53A5851B-1821-4743-9276-76E5CFF123AD}" type="presOf" srcId="{E6145D27-286E-5C41-A626-A152AC359681}" destId="{3BCE6494-64C5-1641-B366-A67D4DD4F60E}" srcOrd="0" destOrd="0" presId="urn:microsoft.com/office/officeart/2005/8/layout/hList6"/>
    <dgm:cxn modelId="{8206D721-6C76-A64B-801D-87D2D83187D1}" srcId="{E6145D27-286E-5C41-A626-A152AC359681}" destId="{759A6565-E5B8-4A40-AB1C-FA1A64BA5B87}" srcOrd="1" destOrd="0" parTransId="{5F389F2F-3769-DC47-9957-387F967CFFA9}" sibTransId="{9C37D8C3-2260-644D-9C43-B26598EBF00C}"/>
    <dgm:cxn modelId="{CD71F527-353D-C94E-85BE-23F011E18957}" srcId="{E6145D27-286E-5C41-A626-A152AC359681}" destId="{072E9884-9C96-EC4E-926F-5DB90243BA66}" srcOrd="0" destOrd="0" parTransId="{AC471B4F-C475-D843-8CC5-DBADDD7DA5AD}" sibTransId="{AE328403-D66C-E74A-A4DF-F1A87C057061}"/>
    <dgm:cxn modelId="{9F4E1F7B-C2EC-5A47-981D-8E20618235D2}" type="presOf" srcId="{072E9884-9C96-EC4E-926F-5DB90243BA66}" destId="{A916F809-6A51-3440-9BF4-6E1FC0A8EF58}" srcOrd="0" destOrd="0" presId="urn:microsoft.com/office/officeart/2005/8/layout/hList6"/>
    <dgm:cxn modelId="{4A831CB9-AE8F-4944-B2AC-643503F9700B}" type="presOf" srcId="{759A6565-E5B8-4A40-AB1C-FA1A64BA5B87}" destId="{607AEE22-D7E9-1E49-BCA1-2990F89E2D61}" srcOrd="0" destOrd="0" presId="urn:microsoft.com/office/officeart/2005/8/layout/hList6"/>
    <dgm:cxn modelId="{14EC24D3-9467-4148-AFD0-9092C06C87EB}" type="presOf" srcId="{48307F6A-267E-144F-9C75-0DC86B853F6D}" destId="{EA6B08AC-9414-8643-B421-934106390D6B}" srcOrd="0" destOrd="0" presId="urn:microsoft.com/office/officeart/2005/8/layout/hList6"/>
    <dgm:cxn modelId="{4CFB47DF-53A0-EA42-B2EA-409092A3E717}" srcId="{E6145D27-286E-5C41-A626-A152AC359681}" destId="{48307F6A-267E-144F-9C75-0DC86B853F6D}" srcOrd="2" destOrd="0" parTransId="{BF0675F7-3308-0F49-A164-8B3296043B12}" sibTransId="{6ADADE7B-325F-2540-BB85-A1619FFB0012}"/>
    <dgm:cxn modelId="{FC4F7EE8-4EB1-9842-A739-4A35E9B78864}" type="presOf" srcId="{4C68CC18-9B6F-A948-BEF9-C29CB9162FE2}" destId="{B25F78CF-2591-324E-B853-F1635E6DDE9F}" srcOrd="0" destOrd="0" presId="urn:microsoft.com/office/officeart/2005/8/layout/hList6"/>
    <dgm:cxn modelId="{D1D50FFC-2F20-7E4B-AE65-347CABE4F863}" srcId="{E6145D27-286E-5C41-A626-A152AC359681}" destId="{4C68CC18-9B6F-A948-BEF9-C29CB9162FE2}" srcOrd="3" destOrd="0" parTransId="{6B970391-55E8-6144-AB85-FB4337B52045}" sibTransId="{AB914EC6-65DD-5847-B786-58BAAA09B503}"/>
    <dgm:cxn modelId="{772E082C-63E9-2C4C-984F-BA5093DBF735}" type="presParOf" srcId="{3BCE6494-64C5-1641-B366-A67D4DD4F60E}" destId="{A916F809-6A51-3440-9BF4-6E1FC0A8EF58}" srcOrd="0" destOrd="0" presId="urn:microsoft.com/office/officeart/2005/8/layout/hList6"/>
    <dgm:cxn modelId="{A9B54094-4703-2047-9080-6F026AFE568A}" type="presParOf" srcId="{3BCE6494-64C5-1641-B366-A67D4DD4F60E}" destId="{0053785B-3DE7-9747-B05F-46ED7BC90E8A}" srcOrd="1" destOrd="0" presId="urn:microsoft.com/office/officeart/2005/8/layout/hList6"/>
    <dgm:cxn modelId="{2C5409CA-78A2-CA42-9381-17A885B04971}" type="presParOf" srcId="{3BCE6494-64C5-1641-B366-A67D4DD4F60E}" destId="{607AEE22-D7E9-1E49-BCA1-2990F89E2D61}" srcOrd="2" destOrd="0" presId="urn:microsoft.com/office/officeart/2005/8/layout/hList6"/>
    <dgm:cxn modelId="{D799B825-9FB0-B540-A979-F017F83A57C4}" type="presParOf" srcId="{3BCE6494-64C5-1641-B366-A67D4DD4F60E}" destId="{1C97A262-0A9A-DA45-8A8D-7EF9A4952C9F}" srcOrd="3" destOrd="0" presId="urn:microsoft.com/office/officeart/2005/8/layout/hList6"/>
    <dgm:cxn modelId="{80132108-8550-D144-8564-F59E5595FAC8}" type="presParOf" srcId="{3BCE6494-64C5-1641-B366-A67D4DD4F60E}" destId="{EA6B08AC-9414-8643-B421-934106390D6B}" srcOrd="4" destOrd="0" presId="urn:microsoft.com/office/officeart/2005/8/layout/hList6"/>
    <dgm:cxn modelId="{C0757605-2B83-114C-98C8-E7BB1A1E7EF6}" type="presParOf" srcId="{3BCE6494-64C5-1641-B366-A67D4DD4F60E}" destId="{C92D3D0D-1B1C-DF4A-80B2-BA6D0BC06CC1}" srcOrd="5" destOrd="0" presId="urn:microsoft.com/office/officeart/2005/8/layout/hList6"/>
    <dgm:cxn modelId="{C1525CBA-9E08-BC4F-BF5F-37A5806538BE}" type="presParOf" srcId="{3BCE6494-64C5-1641-B366-A67D4DD4F60E}" destId="{B25F78CF-2591-324E-B853-F1635E6DDE9F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49A887-9975-134C-B32C-11D4FA4224ED}" type="doc">
      <dgm:prSet loTypeId="urn:microsoft.com/office/officeart/2005/8/layout/balance1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2AE5B0B-07A3-1641-B716-4670982EEBB0}">
      <dgm:prSet phldrT="[Text]" custT="1"/>
      <dgm:spPr>
        <a:noFill/>
        <a:ln>
          <a:noFill/>
        </a:ln>
        <a:effectLst/>
      </dgm:spPr>
      <dgm:t>
        <a:bodyPr/>
        <a:lstStyle/>
        <a:p>
          <a:r>
            <a:rPr lang="en-US" sz="2000" b="1" dirty="0">
              <a:solidFill>
                <a:schemeClr val="tx1"/>
              </a:solidFill>
              <a:latin typeface="+mn-lt"/>
            </a:rPr>
            <a:t>Access to gender affirmation</a:t>
          </a:r>
        </a:p>
      </dgm:t>
    </dgm:pt>
    <dgm:pt modelId="{0600EEDD-FA3A-C34B-B499-4444DDAE42C4}" type="parTrans" cxnId="{1A588C3B-53CD-1B46-85F1-BE7AC021E2C3}">
      <dgm:prSet/>
      <dgm:spPr/>
      <dgm:t>
        <a:bodyPr/>
        <a:lstStyle/>
        <a:p>
          <a:endParaRPr lang="en-US"/>
        </a:p>
      </dgm:t>
    </dgm:pt>
    <dgm:pt modelId="{E0C8E4CA-756D-0144-815E-718B2E349ADF}" type="sibTrans" cxnId="{1A588C3B-53CD-1B46-85F1-BE7AC021E2C3}">
      <dgm:prSet/>
      <dgm:spPr/>
      <dgm:t>
        <a:bodyPr/>
        <a:lstStyle/>
        <a:p>
          <a:endParaRPr lang="en-US"/>
        </a:p>
      </dgm:t>
    </dgm:pt>
    <dgm:pt modelId="{414B82F1-690F-9442-B3DD-B0832C7C8290}">
      <dgm:prSet phldrT="[Text]" custT="1"/>
      <dgm:spPr>
        <a:solidFill>
          <a:schemeClr val="accent1">
            <a:lumMod val="60000"/>
            <a:lumOff val="40000"/>
          </a:schemeClr>
        </a:solidFill>
        <a:effectLst/>
      </dgm:spPr>
      <dgm:t>
        <a:bodyPr/>
        <a:lstStyle/>
        <a:p>
          <a:r>
            <a:rPr lang="en-US" sz="1400" dirty="0"/>
            <a:t>Gender affirming health care</a:t>
          </a:r>
        </a:p>
      </dgm:t>
    </dgm:pt>
    <dgm:pt modelId="{85017C2C-0D67-C943-8B99-A4AD9DC2261C}" type="parTrans" cxnId="{76D10711-5690-6548-95A5-0A0924B39649}">
      <dgm:prSet/>
      <dgm:spPr/>
      <dgm:t>
        <a:bodyPr/>
        <a:lstStyle/>
        <a:p>
          <a:endParaRPr lang="en-US"/>
        </a:p>
      </dgm:t>
    </dgm:pt>
    <dgm:pt modelId="{8AF56D8A-6B8F-714F-AB00-7B36B3BEC32C}" type="sibTrans" cxnId="{76D10711-5690-6548-95A5-0A0924B39649}">
      <dgm:prSet/>
      <dgm:spPr/>
      <dgm:t>
        <a:bodyPr/>
        <a:lstStyle/>
        <a:p>
          <a:endParaRPr lang="en-US"/>
        </a:p>
      </dgm:t>
    </dgm:pt>
    <dgm:pt modelId="{54EB1F96-38C4-444C-B1BC-D90EB8B9C821}">
      <dgm:prSet phldrT="[Text]" custT="1"/>
      <dgm:spPr>
        <a:solidFill>
          <a:schemeClr val="accent1">
            <a:lumMod val="75000"/>
          </a:schemeClr>
        </a:solidFill>
        <a:effectLst/>
      </dgm:spPr>
      <dgm:t>
        <a:bodyPr/>
        <a:lstStyle/>
        <a:p>
          <a:r>
            <a:rPr lang="en-US" sz="1400" dirty="0"/>
            <a:t>Affirming relationships: Family, peers, and/or lovers and sex partners</a:t>
          </a:r>
        </a:p>
      </dgm:t>
    </dgm:pt>
    <dgm:pt modelId="{717B77D7-2234-0844-A27B-04D9C791C0D1}" type="parTrans" cxnId="{16B5D410-AB94-A644-B933-F6618F61094E}">
      <dgm:prSet/>
      <dgm:spPr/>
      <dgm:t>
        <a:bodyPr/>
        <a:lstStyle/>
        <a:p>
          <a:endParaRPr lang="en-US"/>
        </a:p>
      </dgm:t>
    </dgm:pt>
    <dgm:pt modelId="{4AE7B75A-15CB-1641-BC77-E6C16696D3B4}" type="sibTrans" cxnId="{16B5D410-AB94-A644-B933-F6618F61094E}">
      <dgm:prSet/>
      <dgm:spPr/>
      <dgm:t>
        <a:bodyPr/>
        <a:lstStyle/>
        <a:p>
          <a:endParaRPr lang="en-US"/>
        </a:p>
      </dgm:t>
    </dgm:pt>
    <dgm:pt modelId="{7B167DD1-027F-7440-8146-8E6C7D835E01}">
      <dgm:prSet phldrT="[Text]" custT="1"/>
      <dgm:spPr>
        <a:noFill/>
        <a:ln>
          <a:noFill/>
        </a:ln>
        <a:effectLst/>
      </dgm:spPr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Need for gender </a:t>
          </a:r>
          <a:r>
            <a:rPr lang="en-US" sz="1600" b="1" dirty="0">
              <a:solidFill>
                <a:schemeClr val="tx1"/>
              </a:solidFill>
            </a:rPr>
            <a:t>affirmation</a:t>
          </a:r>
          <a:endParaRPr lang="en-US" sz="1200" b="1" dirty="0">
            <a:solidFill>
              <a:schemeClr val="tx1"/>
            </a:solidFill>
          </a:endParaRPr>
        </a:p>
      </dgm:t>
    </dgm:pt>
    <dgm:pt modelId="{567DC602-5F38-3543-B297-89A452A08071}" type="parTrans" cxnId="{286A11FA-463B-1444-8E44-A59DC28EBEC7}">
      <dgm:prSet/>
      <dgm:spPr/>
      <dgm:t>
        <a:bodyPr/>
        <a:lstStyle/>
        <a:p>
          <a:endParaRPr lang="en-US"/>
        </a:p>
      </dgm:t>
    </dgm:pt>
    <dgm:pt modelId="{D4F4E1BF-75D8-BF4A-83D0-C764B2531754}" type="sibTrans" cxnId="{286A11FA-463B-1444-8E44-A59DC28EBEC7}">
      <dgm:prSet/>
      <dgm:spPr/>
      <dgm:t>
        <a:bodyPr/>
        <a:lstStyle/>
        <a:p>
          <a:endParaRPr lang="en-US"/>
        </a:p>
      </dgm:t>
    </dgm:pt>
    <dgm:pt modelId="{F8D60F03-2ACD-7747-823D-B92BEE6B384A}">
      <dgm:prSet phldrT="[Text]" custT="1"/>
      <dgm:spPr>
        <a:solidFill>
          <a:srgbClr val="E26666"/>
        </a:solidFill>
        <a:effectLst/>
      </dgm:spPr>
      <dgm:t>
        <a:bodyPr/>
        <a:lstStyle/>
        <a:p>
          <a:r>
            <a:rPr lang="en-US" sz="1400" dirty="0"/>
            <a:t>Ability to “pass”</a:t>
          </a:r>
        </a:p>
      </dgm:t>
    </dgm:pt>
    <dgm:pt modelId="{D51BCA38-94B1-F34F-960C-9B2829A1B0EF}" type="parTrans" cxnId="{225E9057-440B-874F-8854-7DC139C0301C}">
      <dgm:prSet/>
      <dgm:spPr/>
      <dgm:t>
        <a:bodyPr/>
        <a:lstStyle/>
        <a:p>
          <a:endParaRPr lang="en-US"/>
        </a:p>
      </dgm:t>
    </dgm:pt>
    <dgm:pt modelId="{31963B71-50A6-B24D-8B27-D1136FB2D122}" type="sibTrans" cxnId="{225E9057-440B-874F-8854-7DC139C0301C}">
      <dgm:prSet/>
      <dgm:spPr/>
      <dgm:t>
        <a:bodyPr/>
        <a:lstStyle/>
        <a:p>
          <a:endParaRPr lang="en-US"/>
        </a:p>
      </dgm:t>
    </dgm:pt>
    <dgm:pt modelId="{56E00A84-9420-E643-ADE6-2F66F2A73DE2}">
      <dgm:prSet phldrT="[Text]" custT="1"/>
      <dgm:spPr>
        <a:solidFill>
          <a:schemeClr val="accent1">
            <a:lumMod val="75000"/>
          </a:schemeClr>
        </a:solidFill>
        <a:effectLst/>
      </dgm:spPr>
      <dgm:t>
        <a:bodyPr/>
        <a:lstStyle/>
        <a:p>
          <a:r>
            <a:rPr lang="en-US" sz="1400" dirty="0"/>
            <a:t>Desire to be affirmed as female</a:t>
          </a:r>
        </a:p>
      </dgm:t>
    </dgm:pt>
    <dgm:pt modelId="{3C9C6DF9-15DC-F344-AA9C-ED9E76DC7176}" type="sibTrans" cxnId="{759AD4C9-8AED-4048-91AF-1D8B94F4A0AF}">
      <dgm:prSet/>
      <dgm:spPr/>
      <dgm:t>
        <a:bodyPr/>
        <a:lstStyle/>
        <a:p>
          <a:endParaRPr lang="en-US"/>
        </a:p>
      </dgm:t>
    </dgm:pt>
    <dgm:pt modelId="{5403AAAF-8066-3342-A676-EBD586A4C7F9}" type="parTrans" cxnId="{759AD4C9-8AED-4048-91AF-1D8B94F4A0AF}">
      <dgm:prSet/>
      <dgm:spPr/>
      <dgm:t>
        <a:bodyPr/>
        <a:lstStyle/>
        <a:p>
          <a:endParaRPr lang="en-US"/>
        </a:p>
      </dgm:t>
    </dgm:pt>
    <dgm:pt modelId="{E9773368-3B2D-164F-BA13-C72D35CB876D}">
      <dgm:prSet phldrT="[Text]" custT="1"/>
      <dgm:spPr>
        <a:solidFill>
          <a:srgbClr val="E26666"/>
        </a:solidFill>
        <a:effectLst/>
      </dgm:spPr>
      <dgm:t>
        <a:bodyPr/>
        <a:lstStyle/>
        <a:p>
          <a:r>
            <a:rPr lang="en-US" sz="1400" dirty="0"/>
            <a:t>Desire to “pass” or “live stealth”</a:t>
          </a:r>
        </a:p>
      </dgm:t>
    </dgm:pt>
    <dgm:pt modelId="{44CD9E1A-E0B1-7A4A-A591-9CF6A0840B7E}" type="sibTrans" cxnId="{49CC25CA-AC64-8B4C-8E1E-E5CDC6C914E3}">
      <dgm:prSet/>
      <dgm:spPr/>
      <dgm:t>
        <a:bodyPr/>
        <a:lstStyle/>
        <a:p>
          <a:endParaRPr lang="en-US"/>
        </a:p>
      </dgm:t>
    </dgm:pt>
    <dgm:pt modelId="{1420385A-CBA9-0C44-A044-D465FE1C84EC}" type="parTrans" cxnId="{49CC25CA-AC64-8B4C-8E1E-E5CDC6C914E3}">
      <dgm:prSet/>
      <dgm:spPr/>
      <dgm:t>
        <a:bodyPr/>
        <a:lstStyle/>
        <a:p>
          <a:endParaRPr lang="en-US"/>
        </a:p>
      </dgm:t>
    </dgm:pt>
    <dgm:pt modelId="{F5D7A157-CB63-2C41-A2DD-AF88ADDCC706}">
      <dgm:prSet phldrT="[Text]" custT="1"/>
      <dgm:spPr>
        <a:solidFill>
          <a:schemeClr val="accent1">
            <a:lumMod val="60000"/>
            <a:lumOff val="40000"/>
          </a:schemeClr>
        </a:solidFill>
        <a:effectLst/>
      </dgm:spPr>
      <dgm:t>
        <a:bodyPr/>
        <a:lstStyle/>
        <a:p>
          <a:r>
            <a:rPr lang="en-US" sz="1400" dirty="0"/>
            <a:t>Desire for transition-related procedures</a:t>
          </a:r>
        </a:p>
      </dgm:t>
    </dgm:pt>
    <dgm:pt modelId="{83D4E13F-772F-904A-99C6-9A2353D49F36}" type="sibTrans" cxnId="{624B627D-6C31-BA40-A5E3-4B6C009D97CF}">
      <dgm:prSet/>
      <dgm:spPr/>
      <dgm:t>
        <a:bodyPr/>
        <a:lstStyle/>
        <a:p>
          <a:endParaRPr lang="en-US"/>
        </a:p>
      </dgm:t>
    </dgm:pt>
    <dgm:pt modelId="{153F476C-7BCE-B04F-97E9-F027DA53E1DD}" type="parTrans" cxnId="{624B627D-6C31-BA40-A5E3-4B6C009D97CF}">
      <dgm:prSet/>
      <dgm:spPr/>
      <dgm:t>
        <a:bodyPr/>
        <a:lstStyle/>
        <a:p>
          <a:endParaRPr lang="en-US"/>
        </a:p>
      </dgm:t>
    </dgm:pt>
    <dgm:pt modelId="{ED268D5C-1210-F848-82DC-A562A089F147}" type="pres">
      <dgm:prSet presAssocID="{8D49A887-9975-134C-B32C-11D4FA4224ED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7C57E969-A8C5-E04A-95E0-DD0FEAD24B13}" type="pres">
      <dgm:prSet presAssocID="{8D49A887-9975-134C-B32C-11D4FA4224ED}" presName="dummyMaxCanvas" presStyleCnt="0"/>
      <dgm:spPr/>
    </dgm:pt>
    <dgm:pt modelId="{BE1587DE-8C06-6649-9250-B5D623CACDD4}" type="pres">
      <dgm:prSet presAssocID="{8D49A887-9975-134C-B32C-11D4FA4224ED}" presName="parentComposite" presStyleCnt="0"/>
      <dgm:spPr/>
    </dgm:pt>
    <dgm:pt modelId="{25AA5CB4-D292-C340-8F4D-248D291F6E26}" type="pres">
      <dgm:prSet presAssocID="{8D49A887-9975-134C-B32C-11D4FA4224ED}" presName="parent1" presStyleLbl="alignAccFollowNode1" presStyleIdx="0" presStyleCnt="4" custScaleX="93153" custScaleY="62811" custLinFactX="35142" custLinFactNeighborX="100000" custLinFactNeighborY="9735">
        <dgm:presLayoutVars>
          <dgm:chMax val="4"/>
        </dgm:presLayoutVars>
      </dgm:prSet>
      <dgm:spPr/>
    </dgm:pt>
    <dgm:pt modelId="{F9F9645A-EE41-764A-A15B-877CAAD16D41}" type="pres">
      <dgm:prSet presAssocID="{8D49A887-9975-134C-B32C-11D4FA4224ED}" presName="parent2" presStyleLbl="alignAccFollowNode1" presStyleIdx="1" presStyleCnt="4" custLinFactX="-34370" custLinFactNeighborX="-100000" custLinFactNeighborY="11358">
        <dgm:presLayoutVars>
          <dgm:chMax val="4"/>
        </dgm:presLayoutVars>
      </dgm:prSet>
      <dgm:spPr/>
    </dgm:pt>
    <dgm:pt modelId="{2CE804D4-D1B5-6B44-BEE6-A7C48211C67B}" type="pres">
      <dgm:prSet presAssocID="{8D49A887-9975-134C-B32C-11D4FA4224ED}" presName="childrenComposite" presStyleCnt="0"/>
      <dgm:spPr/>
    </dgm:pt>
    <dgm:pt modelId="{91AD6A37-681B-024C-9F7C-FBAFD3668C24}" type="pres">
      <dgm:prSet presAssocID="{8D49A887-9975-134C-B32C-11D4FA4224ED}" presName="dummyMaxCanvas_ChildArea" presStyleCnt="0"/>
      <dgm:spPr/>
    </dgm:pt>
    <dgm:pt modelId="{F100DB2B-2540-5846-889F-FA9B581EC3F9}" type="pres">
      <dgm:prSet presAssocID="{8D49A887-9975-134C-B32C-11D4FA4224ED}" presName="fulcrum" presStyleLbl="alignAccFollowNode1" presStyleIdx="2" presStyleCnt="4"/>
      <dgm:spPr>
        <a:solidFill>
          <a:srgbClr val="7030A0">
            <a:alpha val="90000"/>
          </a:srgbClr>
        </a:solidFill>
        <a:effectLst/>
      </dgm:spPr>
    </dgm:pt>
    <dgm:pt modelId="{3E3F890F-1277-4B40-A352-BE9500BA31F9}" type="pres">
      <dgm:prSet presAssocID="{8D49A887-9975-134C-B32C-11D4FA4224ED}" presName="balance_33" presStyleLbl="alignAccFollowNode1" presStyleIdx="3" presStyleCnt="4">
        <dgm:presLayoutVars>
          <dgm:bulletEnabled val="1"/>
        </dgm:presLayoutVars>
      </dgm:prSet>
      <dgm:spPr>
        <a:solidFill>
          <a:srgbClr val="7030A0">
            <a:alpha val="90000"/>
          </a:srgbClr>
        </a:solidFill>
        <a:effectLst/>
      </dgm:spPr>
    </dgm:pt>
    <dgm:pt modelId="{37423E9C-5650-F84C-A242-8D69855ED0B5}" type="pres">
      <dgm:prSet presAssocID="{8D49A887-9975-134C-B32C-11D4FA4224ED}" presName="right_33_1" presStyleLbl="node1" presStyleIdx="0" presStyleCnt="6" custLinFactX="-35271" custLinFactNeighborX="-100000">
        <dgm:presLayoutVars>
          <dgm:bulletEnabled val="1"/>
        </dgm:presLayoutVars>
      </dgm:prSet>
      <dgm:spPr/>
    </dgm:pt>
    <dgm:pt modelId="{3B181BA5-4178-E54E-B930-CE46B7A2D885}" type="pres">
      <dgm:prSet presAssocID="{8D49A887-9975-134C-B32C-11D4FA4224ED}" presName="right_33_2" presStyleLbl="node1" presStyleIdx="1" presStyleCnt="6" custLinFactX="-35271" custLinFactNeighborX="-100000">
        <dgm:presLayoutVars>
          <dgm:bulletEnabled val="1"/>
        </dgm:presLayoutVars>
      </dgm:prSet>
      <dgm:spPr/>
    </dgm:pt>
    <dgm:pt modelId="{1EBE0144-C0F2-6643-B8A3-8DFF4FFD483D}" type="pres">
      <dgm:prSet presAssocID="{8D49A887-9975-134C-B32C-11D4FA4224ED}" presName="right_33_3" presStyleLbl="node1" presStyleIdx="2" presStyleCnt="6" custLinFactX="-35271" custLinFactNeighborX="-100000">
        <dgm:presLayoutVars>
          <dgm:bulletEnabled val="1"/>
        </dgm:presLayoutVars>
      </dgm:prSet>
      <dgm:spPr/>
    </dgm:pt>
    <dgm:pt modelId="{A212F73B-CFF5-BF40-85B8-11AE3212FB39}" type="pres">
      <dgm:prSet presAssocID="{8D49A887-9975-134C-B32C-11D4FA4224ED}" presName="left_33_1" presStyleLbl="node1" presStyleIdx="3" presStyleCnt="6" custLinFactX="38500" custLinFactNeighborX="100000" custLinFactNeighborY="-554">
        <dgm:presLayoutVars>
          <dgm:bulletEnabled val="1"/>
        </dgm:presLayoutVars>
      </dgm:prSet>
      <dgm:spPr/>
    </dgm:pt>
    <dgm:pt modelId="{A3D78F56-5409-CE4E-BE3D-502677452F80}" type="pres">
      <dgm:prSet presAssocID="{8D49A887-9975-134C-B32C-11D4FA4224ED}" presName="left_33_2" presStyleLbl="node1" presStyleIdx="4" presStyleCnt="6" custLinFactX="38500" custLinFactY="-4873" custLinFactNeighborX="100000" custLinFactNeighborY="-100000">
        <dgm:presLayoutVars>
          <dgm:bulletEnabled val="1"/>
        </dgm:presLayoutVars>
      </dgm:prSet>
      <dgm:spPr/>
    </dgm:pt>
    <dgm:pt modelId="{B4F25DE7-B5A7-1041-A376-2CB6AF40BFC0}" type="pres">
      <dgm:prSet presAssocID="{8D49A887-9975-134C-B32C-11D4FA4224ED}" presName="left_33_3" presStyleLbl="node1" presStyleIdx="5" presStyleCnt="6" custLinFactX="38500" custLinFactY="6091" custLinFactNeighborX="100000" custLinFactNeighborY="100000">
        <dgm:presLayoutVars>
          <dgm:bulletEnabled val="1"/>
        </dgm:presLayoutVars>
      </dgm:prSet>
      <dgm:spPr/>
    </dgm:pt>
  </dgm:ptLst>
  <dgm:cxnLst>
    <dgm:cxn modelId="{16B5D410-AB94-A644-B933-F6618F61094E}" srcId="{22AE5B0B-07A3-1641-B716-4670982EEBB0}" destId="{54EB1F96-38C4-444C-B1BC-D90EB8B9C821}" srcOrd="2" destOrd="0" parTransId="{717B77D7-2234-0844-A27B-04D9C791C0D1}" sibTransId="{4AE7B75A-15CB-1641-BC77-E6C16696D3B4}"/>
    <dgm:cxn modelId="{76D10711-5690-6548-95A5-0A0924B39649}" srcId="{22AE5B0B-07A3-1641-B716-4670982EEBB0}" destId="{414B82F1-690F-9442-B3DD-B0832C7C8290}" srcOrd="1" destOrd="0" parTransId="{85017C2C-0D67-C943-8B99-A4AD9DC2261C}" sibTransId="{8AF56D8A-6B8F-714F-AB00-7B36B3BEC32C}"/>
    <dgm:cxn modelId="{E7A7EA11-6D5B-B549-9D01-D27B54CC6CFD}" type="presOf" srcId="{E9773368-3B2D-164F-BA13-C72D35CB876D}" destId="{37423E9C-5650-F84C-A242-8D69855ED0B5}" srcOrd="0" destOrd="0" presId="urn:microsoft.com/office/officeart/2005/8/layout/balance1"/>
    <dgm:cxn modelId="{1A588C3B-53CD-1B46-85F1-BE7AC021E2C3}" srcId="{8D49A887-9975-134C-B32C-11D4FA4224ED}" destId="{22AE5B0B-07A3-1641-B716-4670982EEBB0}" srcOrd="0" destOrd="0" parTransId="{0600EEDD-FA3A-C34B-B499-4444DDAE42C4}" sibTransId="{E0C8E4CA-756D-0144-815E-718B2E349ADF}"/>
    <dgm:cxn modelId="{1FE61D4A-F4F6-1E44-8D4C-041D8DCAE813}" type="presOf" srcId="{56E00A84-9420-E643-ADE6-2F66F2A73DE2}" destId="{3B181BA5-4178-E54E-B930-CE46B7A2D885}" srcOrd="0" destOrd="0" presId="urn:microsoft.com/office/officeart/2005/8/layout/balance1"/>
    <dgm:cxn modelId="{91D5724B-3F4C-994B-8FED-AA3991ECA9DF}" type="presOf" srcId="{414B82F1-690F-9442-B3DD-B0832C7C8290}" destId="{A3D78F56-5409-CE4E-BE3D-502677452F80}" srcOrd="0" destOrd="0" presId="urn:microsoft.com/office/officeart/2005/8/layout/balance1"/>
    <dgm:cxn modelId="{DD6FEC50-A77C-DE42-9AC9-06037B6DEF04}" type="presOf" srcId="{54EB1F96-38C4-444C-B1BC-D90EB8B9C821}" destId="{B4F25DE7-B5A7-1041-A376-2CB6AF40BFC0}" srcOrd="0" destOrd="0" presId="urn:microsoft.com/office/officeart/2005/8/layout/balance1"/>
    <dgm:cxn modelId="{225E9057-440B-874F-8854-7DC139C0301C}" srcId="{22AE5B0B-07A3-1641-B716-4670982EEBB0}" destId="{F8D60F03-2ACD-7747-823D-B92BEE6B384A}" srcOrd="0" destOrd="0" parTransId="{D51BCA38-94B1-F34F-960C-9B2829A1B0EF}" sibTransId="{31963B71-50A6-B24D-8B27-D1136FB2D122}"/>
    <dgm:cxn modelId="{E7421064-A4BA-1142-AA76-0EA8560CE5AD}" type="presOf" srcId="{22AE5B0B-07A3-1641-B716-4670982EEBB0}" destId="{25AA5CB4-D292-C340-8F4D-248D291F6E26}" srcOrd="0" destOrd="0" presId="urn:microsoft.com/office/officeart/2005/8/layout/balance1"/>
    <dgm:cxn modelId="{66EF107C-D275-274F-B558-CFD147250517}" type="presOf" srcId="{F5D7A157-CB63-2C41-A2DD-AF88ADDCC706}" destId="{1EBE0144-C0F2-6643-B8A3-8DFF4FFD483D}" srcOrd="0" destOrd="0" presId="urn:microsoft.com/office/officeart/2005/8/layout/balance1"/>
    <dgm:cxn modelId="{624B627D-6C31-BA40-A5E3-4B6C009D97CF}" srcId="{7B167DD1-027F-7440-8146-8E6C7D835E01}" destId="{F5D7A157-CB63-2C41-A2DD-AF88ADDCC706}" srcOrd="2" destOrd="0" parTransId="{153F476C-7BCE-B04F-97E9-F027DA53E1DD}" sibTransId="{83D4E13F-772F-904A-99C6-9A2353D49F36}"/>
    <dgm:cxn modelId="{B69E5496-7B2A-4541-8BC8-D087E54A1FC0}" type="presOf" srcId="{8D49A887-9975-134C-B32C-11D4FA4224ED}" destId="{ED268D5C-1210-F848-82DC-A562A089F147}" srcOrd="0" destOrd="0" presId="urn:microsoft.com/office/officeart/2005/8/layout/balance1"/>
    <dgm:cxn modelId="{759AD4C9-8AED-4048-91AF-1D8B94F4A0AF}" srcId="{7B167DD1-027F-7440-8146-8E6C7D835E01}" destId="{56E00A84-9420-E643-ADE6-2F66F2A73DE2}" srcOrd="1" destOrd="0" parTransId="{5403AAAF-8066-3342-A676-EBD586A4C7F9}" sibTransId="{3C9C6DF9-15DC-F344-AA9C-ED9E76DC7176}"/>
    <dgm:cxn modelId="{49CC25CA-AC64-8B4C-8E1E-E5CDC6C914E3}" srcId="{7B167DD1-027F-7440-8146-8E6C7D835E01}" destId="{E9773368-3B2D-164F-BA13-C72D35CB876D}" srcOrd="0" destOrd="0" parTransId="{1420385A-CBA9-0C44-A044-D465FE1C84EC}" sibTransId="{44CD9E1A-E0B1-7A4A-A591-9CF6A0840B7E}"/>
    <dgm:cxn modelId="{B7EB46CC-71C8-3E4C-BE01-55297B8D2D8A}" type="presOf" srcId="{7B167DD1-027F-7440-8146-8E6C7D835E01}" destId="{F9F9645A-EE41-764A-A15B-877CAAD16D41}" srcOrd="0" destOrd="0" presId="urn:microsoft.com/office/officeart/2005/8/layout/balance1"/>
    <dgm:cxn modelId="{C2CF77DA-046D-C64C-8CEE-2F609BD70B1B}" type="presOf" srcId="{F8D60F03-2ACD-7747-823D-B92BEE6B384A}" destId="{A212F73B-CFF5-BF40-85B8-11AE3212FB39}" srcOrd="0" destOrd="0" presId="urn:microsoft.com/office/officeart/2005/8/layout/balance1"/>
    <dgm:cxn modelId="{286A11FA-463B-1444-8E44-A59DC28EBEC7}" srcId="{8D49A887-9975-134C-B32C-11D4FA4224ED}" destId="{7B167DD1-027F-7440-8146-8E6C7D835E01}" srcOrd="1" destOrd="0" parTransId="{567DC602-5F38-3543-B297-89A452A08071}" sibTransId="{D4F4E1BF-75D8-BF4A-83D0-C764B2531754}"/>
    <dgm:cxn modelId="{6E932B26-9DBB-3744-B4E5-38B69B2F255D}" type="presParOf" srcId="{ED268D5C-1210-F848-82DC-A562A089F147}" destId="{7C57E969-A8C5-E04A-95E0-DD0FEAD24B13}" srcOrd="0" destOrd="0" presId="urn:microsoft.com/office/officeart/2005/8/layout/balance1"/>
    <dgm:cxn modelId="{0AEAA88F-8CEF-2E47-967A-3E1C3267A4B3}" type="presParOf" srcId="{ED268D5C-1210-F848-82DC-A562A089F147}" destId="{BE1587DE-8C06-6649-9250-B5D623CACDD4}" srcOrd="1" destOrd="0" presId="urn:microsoft.com/office/officeart/2005/8/layout/balance1"/>
    <dgm:cxn modelId="{A093F6B8-68B1-9A40-969B-93C5A36C07D5}" type="presParOf" srcId="{BE1587DE-8C06-6649-9250-B5D623CACDD4}" destId="{25AA5CB4-D292-C340-8F4D-248D291F6E26}" srcOrd="0" destOrd="0" presId="urn:microsoft.com/office/officeart/2005/8/layout/balance1"/>
    <dgm:cxn modelId="{4305C3F3-CE42-FE4C-A56B-9AF85D65BB5C}" type="presParOf" srcId="{BE1587DE-8C06-6649-9250-B5D623CACDD4}" destId="{F9F9645A-EE41-764A-A15B-877CAAD16D41}" srcOrd="1" destOrd="0" presId="urn:microsoft.com/office/officeart/2005/8/layout/balance1"/>
    <dgm:cxn modelId="{A8D96ABC-041B-584C-BC75-41BE08FE2597}" type="presParOf" srcId="{ED268D5C-1210-F848-82DC-A562A089F147}" destId="{2CE804D4-D1B5-6B44-BEE6-A7C48211C67B}" srcOrd="2" destOrd="0" presId="urn:microsoft.com/office/officeart/2005/8/layout/balance1"/>
    <dgm:cxn modelId="{13F2FB23-46EC-C544-B0FA-D293DF3F5A23}" type="presParOf" srcId="{2CE804D4-D1B5-6B44-BEE6-A7C48211C67B}" destId="{91AD6A37-681B-024C-9F7C-FBAFD3668C24}" srcOrd="0" destOrd="0" presId="urn:microsoft.com/office/officeart/2005/8/layout/balance1"/>
    <dgm:cxn modelId="{439F7012-9F9B-A64C-A3F8-11711E67AF56}" type="presParOf" srcId="{2CE804D4-D1B5-6B44-BEE6-A7C48211C67B}" destId="{F100DB2B-2540-5846-889F-FA9B581EC3F9}" srcOrd="1" destOrd="0" presId="urn:microsoft.com/office/officeart/2005/8/layout/balance1"/>
    <dgm:cxn modelId="{C44F63C1-4B3A-6444-A270-81B96EE97C07}" type="presParOf" srcId="{2CE804D4-D1B5-6B44-BEE6-A7C48211C67B}" destId="{3E3F890F-1277-4B40-A352-BE9500BA31F9}" srcOrd="2" destOrd="0" presId="urn:microsoft.com/office/officeart/2005/8/layout/balance1"/>
    <dgm:cxn modelId="{7334D22D-B979-2741-8857-1F91A9A88D8D}" type="presParOf" srcId="{2CE804D4-D1B5-6B44-BEE6-A7C48211C67B}" destId="{37423E9C-5650-F84C-A242-8D69855ED0B5}" srcOrd="3" destOrd="0" presId="urn:microsoft.com/office/officeart/2005/8/layout/balance1"/>
    <dgm:cxn modelId="{801F32A6-0DC0-9247-BA02-60D310FB3A2D}" type="presParOf" srcId="{2CE804D4-D1B5-6B44-BEE6-A7C48211C67B}" destId="{3B181BA5-4178-E54E-B930-CE46B7A2D885}" srcOrd="4" destOrd="0" presId="urn:microsoft.com/office/officeart/2005/8/layout/balance1"/>
    <dgm:cxn modelId="{F6551A42-2F9D-314C-A320-F0E4AC2BC874}" type="presParOf" srcId="{2CE804D4-D1B5-6B44-BEE6-A7C48211C67B}" destId="{1EBE0144-C0F2-6643-B8A3-8DFF4FFD483D}" srcOrd="5" destOrd="0" presId="urn:microsoft.com/office/officeart/2005/8/layout/balance1"/>
    <dgm:cxn modelId="{6F95021A-9B44-A643-BFC7-2CEBF6E8C04B}" type="presParOf" srcId="{2CE804D4-D1B5-6B44-BEE6-A7C48211C67B}" destId="{A212F73B-CFF5-BF40-85B8-11AE3212FB39}" srcOrd="6" destOrd="0" presId="urn:microsoft.com/office/officeart/2005/8/layout/balance1"/>
    <dgm:cxn modelId="{44756C1B-0DB2-2D4A-8539-15ADE17E1115}" type="presParOf" srcId="{2CE804D4-D1B5-6B44-BEE6-A7C48211C67B}" destId="{A3D78F56-5409-CE4E-BE3D-502677452F80}" srcOrd="7" destOrd="0" presId="urn:microsoft.com/office/officeart/2005/8/layout/balance1"/>
    <dgm:cxn modelId="{358C5663-E0A9-0D4A-9483-F82418ECD525}" type="presParOf" srcId="{2CE804D4-D1B5-6B44-BEE6-A7C48211C67B}" destId="{B4F25DE7-B5A7-1041-A376-2CB6AF40BFC0}" srcOrd="8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F5D516-B5BA-4F7C-995C-599CCB0CFC9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0234FC-28F1-49DE-8451-948D778B48C5}">
      <dgm:prSet phldrT="[Text]" custT="1"/>
      <dgm:spPr>
        <a:solidFill>
          <a:srgbClr val="38D73B"/>
        </a:solidFill>
      </dgm:spPr>
      <dgm:t>
        <a:bodyPr/>
        <a:lstStyle/>
        <a:p>
          <a:r>
            <a:rPr lang="en-US" sz="1800" dirty="0">
              <a:solidFill>
                <a:srgbClr val="000000"/>
              </a:solidFill>
            </a:rPr>
            <a:t>Decreased depression</a:t>
          </a:r>
        </a:p>
        <a:p>
          <a:r>
            <a:rPr lang="en-US" sz="1800" dirty="0">
              <a:solidFill>
                <a:srgbClr val="000000"/>
              </a:solidFill>
            </a:rPr>
            <a:t>Improved health, quality of life</a:t>
          </a:r>
        </a:p>
        <a:p>
          <a:r>
            <a:rPr lang="en-US" sz="1800" dirty="0">
              <a:solidFill>
                <a:srgbClr val="000000"/>
              </a:solidFill>
            </a:rPr>
            <a:t>Decreased sexual risk </a:t>
          </a:r>
        </a:p>
      </dgm:t>
    </dgm:pt>
    <dgm:pt modelId="{0AEA07A1-8581-4C88-8A17-B0DB1E56D59D}" type="parTrans" cxnId="{1C791E99-9359-48C0-985E-7D28C30C653F}">
      <dgm:prSet/>
      <dgm:spPr/>
      <dgm:t>
        <a:bodyPr/>
        <a:lstStyle/>
        <a:p>
          <a:endParaRPr lang="en-US"/>
        </a:p>
      </dgm:t>
    </dgm:pt>
    <dgm:pt modelId="{8A957A88-7324-456D-8F9F-545ADE20118A}" type="sibTrans" cxnId="{1C791E99-9359-48C0-985E-7D28C30C653F}">
      <dgm:prSet/>
      <dgm:spPr/>
      <dgm:t>
        <a:bodyPr/>
        <a:lstStyle/>
        <a:p>
          <a:endParaRPr lang="en-US"/>
        </a:p>
      </dgm:t>
    </dgm:pt>
    <dgm:pt modelId="{28DD75B0-0AB7-4823-A631-4DB2EE88F57F}">
      <dgm:prSet phldrT="[Text]" custT="1"/>
      <dgm:spPr>
        <a:solidFill>
          <a:srgbClr val="E26666"/>
        </a:solidFill>
      </dgm:spPr>
      <dgm:t>
        <a:bodyPr/>
        <a:lstStyle/>
        <a:p>
          <a:r>
            <a:rPr lang="en-US" sz="1500" dirty="0">
              <a:solidFill>
                <a:srgbClr val="000000"/>
              </a:solidFill>
            </a:rPr>
            <a:t>Gender affirmation</a:t>
          </a:r>
        </a:p>
        <a:p>
          <a:r>
            <a:rPr lang="en-US" sz="1500" dirty="0"/>
            <a:t>hormones/ surgery, social affirmation</a:t>
          </a:r>
        </a:p>
      </dgm:t>
    </dgm:pt>
    <dgm:pt modelId="{6FE54FC3-3472-4DCD-AD17-928BEF3D5EF5}" type="parTrans" cxnId="{9553CFFF-5CB2-44B1-9319-BEEA21BA0B84}">
      <dgm:prSet/>
      <dgm:spPr/>
      <dgm:t>
        <a:bodyPr/>
        <a:lstStyle/>
        <a:p>
          <a:endParaRPr lang="en-US"/>
        </a:p>
      </dgm:t>
    </dgm:pt>
    <dgm:pt modelId="{476C228B-2846-4E57-A5EE-018A8F940E03}" type="sibTrans" cxnId="{9553CFFF-5CB2-44B1-9319-BEEA21BA0B84}">
      <dgm:prSet/>
      <dgm:spPr/>
      <dgm:t>
        <a:bodyPr/>
        <a:lstStyle/>
        <a:p>
          <a:endParaRPr lang="en-US"/>
        </a:p>
      </dgm:t>
    </dgm:pt>
    <dgm:pt modelId="{31AD099A-9FB0-45E4-99A2-B114E426DDD6}" type="pres">
      <dgm:prSet presAssocID="{03F5D516-B5BA-4F7C-995C-599CCB0CFC97}" presName="Name0" presStyleCnt="0">
        <dgm:presLayoutVars>
          <dgm:dir/>
          <dgm:animLvl val="lvl"/>
          <dgm:resizeHandles val="exact"/>
        </dgm:presLayoutVars>
      </dgm:prSet>
      <dgm:spPr/>
    </dgm:pt>
    <dgm:pt modelId="{DDC8EFD2-69CF-4D40-B648-81DB5DB39CEA}" type="pres">
      <dgm:prSet presAssocID="{28DD75B0-0AB7-4823-A631-4DB2EE88F57F}" presName="parTxOnly" presStyleLbl="node1" presStyleIdx="0" presStyleCnt="2" custScaleX="87714" custScaleY="147443" custLinFactX="4033" custLinFactNeighborX="100000">
        <dgm:presLayoutVars>
          <dgm:chMax val="0"/>
          <dgm:chPref val="0"/>
          <dgm:bulletEnabled val="1"/>
        </dgm:presLayoutVars>
      </dgm:prSet>
      <dgm:spPr/>
    </dgm:pt>
    <dgm:pt modelId="{B3335B87-45DF-4929-8EBE-66CB43709F58}" type="pres">
      <dgm:prSet presAssocID="{476C228B-2846-4E57-A5EE-018A8F940E03}" presName="parTxOnlySpace" presStyleCnt="0"/>
      <dgm:spPr/>
    </dgm:pt>
    <dgm:pt modelId="{78798F41-75B0-440B-8600-DEE60743C219}" type="pres">
      <dgm:prSet presAssocID="{5E0234FC-28F1-49DE-8451-948D778B48C5}" presName="parTxOnly" presStyleLbl="node1" presStyleIdx="1" presStyleCnt="2" custScaleY="144193" custLinFactNeighborX="-1909" custLinFactNeighborY="0">
        <dgm:presLayoutVars>
          <dgm:chMax val="0"/>
          <dgm:chPref val="0"/>
          <dgm:bulletEnabled val="1"/>
        </dgm:presLayoutVars>
      </dgm:prSet>
      <dgm:spPr/>
    </dgm:pt>
  </dgm:ptLst>
  <dgm:cxnLst>
    <dgm:cxn modelId="{D4E50A08-A02B-114D-B9F4-4B3682FF96B5}" type="presOf" srcId="{5E0234FC-28F1-49DE-8451-948D778B48C5}" destId="{78798F41-75B0-440B-8600-DEE60743C219}" srcOrd="0" destOrd="0" presId="urn:microsoft.com/office/officeart/2005/8/layout/chevron1"/>
    <dgm:cxn modelId="{CBA0CB5F-1830-4B4E-BF6E-2180CC882705}" type="presOf" srcId="{28DD75B0-0AB7-4823-A631-4DB2EE88F57F}" destId="{DDC8EFD2-69CF-4D40-B648-81DB5DB39CEA}" srcOrd="0" destOrd="0" presId="urn:microsoft.com/office/officeart/2005/8/layout/chevron1"/>
    <dgm:cxn modelId="{1C791E99-9359-48C0-985E-7D28C30C653F}" srcId="{03F5D516-B5BA-4F7C-995C-599CCB0CFC97}" destId="{5E0234FC-28F1-49DE-8451-948D778B48C5}" srcOrd="1" destOrd="0" parTransId="{0AEA07A1-8581-4C88-8A17-B0DB1E56D59D}" sibTransId="{8A957A88-7324-456D-8F9F-545ADE20118A}"/>
    <dgm:cxn modelId="{5516C0EC-0A3C-4E40-BB49-3D8484262983}" type="presOf" srcId="{03F5D516-B5BA-4F7C-995C-599CCB0CFC97}" destId="{31AD099A-9FB0-45E4-99A2-B114E426DDD6}" srcOrd="0" destOrd="0" presId="urn:microsoft.com/office/officeart/2005/8/layout/chevron1"/>
    <dgm:cxn modelId="{9553CFFF-5CB2-44B1-9319-BEEA21BA0B84}" srcId="{03F5D516-B5BA-4F7C-995C-599CCB0CFC97}" destId="{28DD75B0-0AB7-4823-A631-4DB2EE88F57F}" srcOrd="0" destOrd="0" parTransId="{6FE54FC3-3472-4DCD-AD17-928BEF3D5EF5}" sibTransId="{476C228B-2846-4E57-A5EE-018A8F940E03}"/>
    <dgm:cxn modelId="{17D0EF3E-2DB1-B348-9FA6-217016A9C94C}" type="presParOf" srcId="{31AD099A-9FB0-45E4-99A2-B114E426DDD6}" destId="{DDC8EFD2-69CF-4D40-B648-81DB5DB39CEA}" srcOrd="0" destOrd="0" presId="urn:microsoft.com/office/officeart/2005/8/layout/chevron1"/>
    <dgm:cxn modelId="{A281DC01-08EA-134D-B880-FC9052FBC4DD}" type="presParOf" srcId="{31AD099A-9FB0-45E4-99A2-B114E426DDD6}" destId="{B3335B87-45DF-4929-8EBE-66CB43709F58}" srcOrd="1" destOrd="0" presId="urn:microsoft.com/office/officeart/2005/8/layout/chevron1"/>
    <dgm:cxn modelId="{7181E625-DDEC-814D-A69E-8DB6624CEE43}" type="presParOf" srcId="{31AD099A-9FB0-45E4-99A2-B114E426DDD6}" destId="{78798F41-75B0-440B-8600-DEE60743C219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6F809-6A51-3440-9BF4-6E1FC0A8EF58}">
      <dsp:nvSpPr>
        <dsp:cNvPr id="0" name=""/>
        <dsp:cNvSpPr/>
      </dsp:nvSpPr>
      <dsp:spPr>
        <a:xfrm rot="16200000">
          <a:off x="-963784" y="965195"/>
          <a:ext cx="3315146" cy="1384754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97298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0" i="0" kern="1200" baseline="0" dirty="0"/>
            <a:t>Distal processes i.e. </a:t>
          </a:r>
          <a:r>
            <a:rPr lang="pt-BR" sz="1500" b="0" i="0" kern="1200" baseline="0" dirty="0" err="1"/>
            <a:t>prejudice</a:t>
          </a:r>
          <a:r>
            <a:rPr lang="pt-BR" sz="1500" b="0" i="0" kern="1200" baseline="0" dirty="0"/>
            <a:t>, </a:t>
          </a:r>
          <a:r>
            <a:rPr lang="pt-BR" sz="1500" b="0" i="0" kern="1200" baseline="0" dirty="0" err="1"/>
            <a:t>discrimination</a:t>
          </a:r>
          <a:r>
            <a:rPr lang="pt-BR" sz="1500" b="0" i="0" kern="1200" baseline="0" dirty="0"/>
            <a:t>, </a:t>
          </a:r>
          <a:r>
            <a:rPr lang="pt-BR" sz="1500" b="0" i="0" kern="1200" baseline="0" dirty="0" err="1"/>
            <a:t>violence</a:t>
          </a:r>
          <a:endParaRPr lang="pt-BR" sz="1500" kern="1200" dirty="0"/>
        </a:p>
      </dsp:txBody>
      <dsp:txXfrm rot="5400000">
        <a:off x="1412" y="663028"/>
        <a:ext cx="1384754" cy="1989088"/>
      </dsp:txXfrm>
    </dsp:sp>
    <dsp:sp modelId="{607AEE22-D7E9-1E49-BCA1-2990F89E2D61}">
      <dsp:nvSpPr>
        <dsp:cNvPr id="0" name=""/>
        <dsp:cNvSpPr/>
      </dsp:nvSpPr>
      <dsp:spPr>
        <a:xfrm rot="16200000">
          <a:off x="524826" y="965195"/>
          <a:ext cx="3315146" cy="1384754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97298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0" i="0" kern="1200" baseline="0" dirty="0"/>
            <a:t>Proximal processes i.e. </a:t>
          </a:r>
          <a:r>
            <a:rPr lang="pt-BR" sz="1500" b="0" i="0" kern="1200" baseline="0" dirty="0" err="1"/>
            <a:t>expectations</a:t>
          </a:r>
          <a:r>
            <a:rPr lang="pt-BR" sz="1500" b="0" i="0" kern="1200" baseline="0" dirty="0"/>
            <a:t> </a:t>
          </a:r>
          <a:r>
            <a:rPr lang="pt-BR" sz="1500" b="0" i="0" kern="1200" baseline="0" dirty="0" err="1"/>
            <a:t>of</a:t>
          </a:r>
          <a:r>
            <a:rPr lang="pt-BR" sz="1500" b="0" i="0" kern="1200" baseline="0" dirty="0"/>
            <a:t> </a:t>
          </a:r>
          <a:r>
            <a:rPr lang="pt-BR" sz="1500" b="0" i="0" kern="1200" baseline="0" dirty="0" err="1"/>
            <a:t>rejection</a:t>
          </a:r>
          <a:r>
            <a:rPr lang="pt-BR" sz="1500" b="0" i="0" kern="1200" baseline="0" dirty="0"/>
            <a:t>, </a:t>
          </a:r>
          <a:r>
            <a:rPr lang="pt-BR" sz="1500" b="0" i="0" kern="1200" baseline="0" dirty="0" err="1"/>
            <a:t>concealment</a:t>
          </a:r>
          <a:r>
            <a:rPr lang="pt-BR" sz="1500" b="0" i="0" kern="1200" baseline="0" dirty="0"/>
            <a:t>, </a:t>
          </a:r>
          <a:r>
            <a:rPr lang="pt-BR" sz="1500" b="0" i="0" kern="1200" baseline="0" dirty="0" err="1"/>
            <a:t>internalized</a:t>
          </a:r>
          <a:r>
            <a:rPr lang="pt-BR" sz="1500" b="0" i="0" kern="1200" baseline="0" dirty="0"/>
            <a:t> </a:t>
          </a:r>
          <a:r>
            <a:rPr lang="pt-BR" sz="1500" b="0" i="0" kern="1200" baseline="0" dirty="0" err="1"/>
            <a:t>stigma</a:t>
          </a:r>
          <a:endParaRPr lang="pt-BR" sz="1500" kern="1200" dirty="0"/>
        </a:p>
      </dsp:txBody>
      <dsp:txXfrm rot="5400000">
        <a:off x="1490022" y="663028"/>
        <a:ext cx="1384754" cy="1989088"/>
      </dsp:txXfrm>
    </dsp:sp>
    <dsp:sp modelId="{EA6B08AC-9414-8643-B421-934106390D6B}">
      <dsp:nvSpPr>
        <dsp:cNvPr id="0" name=""/>
        <dsp:cNvSpPr/>
      </dsp:nvSpPr>
      <dsp:spPr>
        <a:xfrm rot="16200000">
          <a:off x="2013437" y="965195"/>
          <a:ext cx="3315146" cy="1384754"/>
        </a:xfrm>
        <a:prstGeom prst="flowChartManualOperation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97298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0" i="0" kern="1200" baseline="0" dirty="0" err="1"/>
            <a:t>Coping</a:t>
          </a:r>
          <a:r>
            <a:rPr lang="pt-BR" sz="1500" b="0" i="0" kern="1200" baseline="0" dirty="0"/>
            <a:t> </a:t>
          </a:r>
          <a:r>
            <a:rPr lang="en-US" sz="1500" b="0" i="0" kern="1200" baseline="0" dirty="0"/>
            <a:t>Mechanisms</a:t>
          </a:r>
          <a:endParaRPr lang="pt-BR" sz="1500" kern="1200" dirty="0"/>
        </a:p>
      </dsp:txBody>
      <dsp:txXfrm rot="5400000">
        <a:off x="2978633" y="663028"/>
        <a:ext cx="1384754" cy="1989088"/>
      </dsp:txXfrm>
    </dsp:sp>
    <dsp:sp modelId="{B25F78CF-2591-324E-B853-F1635E6DDE9F}">
      <dsp:nvSpPr>
        <dsp:cNvPr id="0" name=""/>
        <dsp:cNvSpPr/>
      </dsp:nvSpPr>
      <dsp:spPr>
        <a:xfrm rot="16200000">
          <a:off x="3502048" y="965195"/>
          <a:ext cx="3315146" cy="1384754"/>
        </a:xfrm>
        <a:prstGeom prst="flowChartManualOperation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97298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0" i="0" kern="1200" baseline="0" dirty="0"/>
            <a:t>Social</a:t>
          </a:r>
          <a:r>
            <a:rPr lang="en-US" sz="1500" b="0" i="0" kern="1200" baseline="0" dirty="0"/>
            <a:t>/Familial</a:t>
          </a:r>
          <a:r>
            <a:rPr lang="pt-BR" sz="1500" b="0" i="0" kern="1200" baseline="0" dirty="0"/>
            <a:t> </a:t>
          </a:r>
          <a:r>
            <a:rPr lang="pt-BR" sz="1500" b="0" i="0" kern="1200" baseline="0" dirty="0" err="1"/>
            <a:t>Support</a:t>
          </a:r>
          <a:endParaRPr lang="pt-BR" sz="1500" kern="1200" dirty="0"/>
        </a:p>
      </dsp:txBody>
      <dsp:txXfrm rot="5400000">
        <a:off x="4467244" y="663028"/>
        <a:ext cx="1384754" cy="19890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AA5CB4-D292-C340-8F4D-248D291F6E26}">
      <dsp:nvSpPr>
        <dsp:cNvPr id="0" name=""/>
        <dsp:cNvSpPr/>
      </dsp:nvSpPr>
      <dsp:spPr>
        <a:xfrm>
          <a:off x="3592857" y="268466"/>
          <a:ext cx="1588989" cy="595233"/>
        </a:xfrm>
        <a:prstGeom prst="roundRect">
          <a:avLst>
            <a:gd name="adj" fmla="val 10000"/>
          </a:avLst>
        </a:pr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+mn-lt"/>
            </a:rPr>
            <a:t>Access to gender affirmation</a:t>
          </a:r>
        </a:p>
      </dsp:txBody>
      <dsp:txXfrm>
        <a:off x="3610291" y="285900"/>
        <a:ext cx="1554121" cy="560365"/>
      </dsp:txXfrm>
    </dsp:sp>
    <dsp:sp modelId="{F9F9645A-EE41-764A-A15B-877CAAD16D41}">
      <dsp:nvSpPr>
        <dsp:cNvPr id="0" name=""/>
        <dsp:cNvSpPr/>
      </dsp:nvSpPr>
      <dsp:spPr>
        <a:xfrm>
          <a:off x="1401076" y="107634"/>
          <a:ext cx="1705784" cy="947658"/>
        </a:xfrm>
        <a:prstGeom prst="roundRect">
          <a:avLst>
            <a:gd name="adj" fmla="val 10000"/>
          </a:avLst>
        </a:pr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Need for gender </a:t>
          </a:r>
          <a:r>
            <a:rPr lang="en-US" sz="1600" b="1" kern="1200" dirty="0">
              <a:solidFill>
                <a:schemeClr val="tx1"/>
              </a:solidFill>
            </a:rPr>
            <a:t>affirmation</a:t>
          </a:r>
          <a:endParaRPr lang="en-US" sz="1200" b="1" kern="1200" dirty="0">
            <a:solidFill>
              <a:schemeClr val="tx1"/>
            </a:solidFill>
          </a:endParaRPr>
        </a:p>
      </dsp:txBody>
      <dsp:txXfrm>
        <a:off x="1428832" y="135390"/>
        <a:ext cx="1650272" cy="892146"/>
      </dsp:txXfrm>
    </dsp:sp>
    <dsp:sp modelId="{F100DB2B-2540-5846-889F-FA9B581EC3F9}">
      <dsp:nvSpPr>
        <dsp:cNvPr id="0" name=""/>
        <dsp:cNvSpPr/>
      </dsp:nvSpPr>
      <dsp:spPr>
        <a:xfrm>
          <a:off x="2987903" y="4027546"/>
          <a:ext cx="710743" cy="710743"/>
        </a:xfrm>
        <a:prstGeom prst="triangle">
          <a:avLst/>
        </a:prstGeom>
        <a:solidFill>
          <a:srgbClr val="7030A0">
            <a:alpha val="90000"/>
          </a:srgb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3F890F-1277-4B40-A352-BE9500BA31F9}">
      <dsp:nvSpPr>
        <dsp:cNvPr id="0" name=""/>
        <dsp:cNvSpPr/>
      </dsp:nvSpPr>
      <dsp:spPr>
        <a:xfrm>
          <a:off x="1211044" y="3729981"/>
          <a:ext cx="4264461" cy="288088"/>
        </a:xfrm>
        <a:prstGeom prst="rect">
          <a:avLst/>
        </a:prstGeom>
        <a:solidFill>
          <a:srgbClr val="7030A0">
            <a:alpha val="90000"/>
          </a:srgb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423E9C-5650-F84C-A242-8D69855ED0B5}">
      <dsp:nvSpPr>
        <dsp:cNvPr id="0" name=""/>
        <dsp:cNvSpPr/>
      </dsp:nvSpPr>
      <dsp:spPr>
        <a:xfrm>
          <a:off x="1414906" y="2899833"/>
          <a:ext cx="1705784" cy="796032"/>
        </a:xfrm>
        <a:prstGeom prst="roundRect">
          <a:avLst/>
        </a:prstGeom>
        <a:solidFill>
          <a:srgbClr val="E2666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Desire to “pass” or “live stealth”</a:t>
          </a:r>
        </a:p>
      </dsp:txBody>
      <dsp:txXfrm>
        <a:off x="1453765" y="2938692"/>
        <a:ext cx="1628066" cy="718314"/>
      </dsp:txXfrm>
    </dsp:sp>
    <dsp:sp modelId="{3B181BA5-4178-E54E-B930-CE46B7A2D885}">
      <dsp:nvSpPr>
        <dsp:cNvPr id="0" name=""/>
        <dsp:cNvSpPr/>
      </dsp:nvSpPr>
      <dsp:spPr>
        <a:xfrm>
          <a:off x="1414906" y="2046941"/>
          <a:ext cx="1705784" cy="796032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Desire to be affirmed as female</a:t>
          </a:r>
        </a:p>
      </dsp:txBody>
      <dsp:txXfrm>
        <a:off x="1453765" y="2085800"/>
        <a:ext cx="1628066" cy="718314"/>
      </dsp:txXfrm>
    </dsp:sp>
    <dsp:sp modelId="{1EBE0144-C0F2-6643-B8A3-8DFF4FFD483D}">
      <dsp:nvSpPr>
        <dsp:cNvPr id="0" name=""/>
        <dsp:cNvSpPr/>
      </dsp:nvSpPr>
      <dsp:spPr>
        <a:xfrm>
          <a:off x="1414906" y="1194049"/>
          <a:ext cx="1705784" cy="796032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Desire for transition-related procedures</a:t>
          </a:r>
        </a:p>
      </dsp:txBody>
      <dsp:txXfrm>
        <a:off x="1453765" y="1232908"/>
        <a:ext cx="1628066" cy="718314"/>
      </dsp:txXfrm>
    </dsp:sp>
    <dsp:sp modelId="{A212F73B-CFF5-BF40-85B8-11AE3212FB39}">
      <dsp:nvSpPr>
        <dsp:cNvPr id="0" name=""/>
        <dsp:cNvSpPr/>
      </dsp:nvSpPr>
      <dsp:spPr>
        <a:xfrm>
          <a:off x="3620938" y="2895423"/>
          <a:ext cx="1705784" cy="796032"/>
        </a:xfrm>
        <a:prstGeom prst="roundRect">
          <a:avLst/>
        </a:prstGeom>
        <a:solidFill>
          <a:srgbClr val="E2666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Ability to “pass”</a:t>
          </a:r>
        </a:p>
      </dsp:txBody>
      <dsp:txXfrm>
        <a:off x="3659797" y="2934282"/>
        <a:ext cx="1628066" cy="718314"/>
      </dsp:txXfrm>
    </dsp:sp>
    <dsp:sp modelId="{A3D78F56-5409-CE4E-BE3D-502677452F80}">
      <dsp:nvSpPr>
        <dsp:cNvPr id="0" name=""/>
        <dsp:cNvSpPr/>
      </dsp:nvSpPr>
      <dsp:spPr>
        <a:xfrm>
          <a:off x="3620938" y="1212117"/>
          <a:ext cx="1705784" cy="796032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Gender affirming health care</a:t>
          </a:r>
        </a:p>
      </dsp:txBody>
      <dsp:txXfrm>
        <a:off x="3659797" y="1250976"/>
        <a:ext cx="1628066" cy="718314"/>
      </dsp:txXfrm>
    </dsp:sp>
    <dsp:sp modelId="{B4F25DE7-B5A7-1041-A376-2CB6AF40BFC0}">
      <dsp:nvSpPr>
        <dsp:cNvPr id="0" name=""/>
        <dsp:cNvSpPr/>
      </dsp:nvSpPr>
      <dsp:spPr>
        <a:xfrm>
          <a:off x="3620938" y="2038568"/>
          <a:ext cx="1705784" cy="796032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Affirming relationships: Family, peers, and/or lovers and sex partners</a:t>
          </a:r>
        </a:p>
      </dsp:txBody>
      <dsp:txXfrm>
        <a:off x="3659797" y="2077427"/>
        <a:ext cx="1628066" cy="7183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8EFD2-69CF-4D40-B648-81DB5DB39CEA}">
      <dsp:nvSpPr>
        <dsp:cNvPr id="0" name=""/>
        <dsp:cNvSpPr/>
      </dsp:nvSpPr>
      <dsp:spPr>
        <a:xfrm>
          <a:off x="581085" y="256030"/>
          <a:ext cx="3623867" cy="2436618"/>
        </a:xfrm>
        <a:prstGeom prst="chevron">
          <a:avLst/>
        </a:prstGeom>
        <a:solidFill>
          <a:srgbClr val="E266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000000"/>
              </a:solidFill>
            </a:rPr>
            <a:t>Gender affirmation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hormones/ surgery, social affirmation</a:t>
          </a:r>
        </a:p>
      </dsp:txBody>
      <dsp:txXfrm>
        <a:off x="1799394" y="256030"/>
        <a:ext cx="1187249" cy="2436618"/>
      </dsp:txXfrm>
    </dsp:sp>
    <dsp:sp modelId="{78798F41-75B0-440B-8600-DEE60743C219}">
      <dsp:nvSpPr>
        <dsp:cNvPr id="0" name=""/>
        <dsp:cNvSpPr/>
      </dsp:nvSpPr>
      <dsp:spPr>
        <a:xfrm>
          <a:off x="3204152" y="282885"/>
          <a:ext cx="4131458" cy="2382909"/>
        </a:xfrm>
        <a:prstGeom prst="chevron">
          <a:avLst/>
        </a:prstGeom>
        <a:solidFill>
          <a:srgbClr val="38D73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0000"/>
              </a:solidFill>
            </a:rPr>
            <a:t>Decreased depression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0000"/>
              </a:solidFill>
            </a:rPr>
            <a:t>Improved health, quality of life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0000"/>
              </a:solidFill>
            </a:rPr>
            <a:t>Decreased sexual risk </a:t>
          </a:r>
        </a:p>
      </dsp:txBody>
      <dsp:txXfrm>
        <a:off x="4395607" y="282885"/>
        <a:ext cx="1748549" cy="23829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1T01:09:37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1T01:09:37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1T01:09:40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1T01:09:40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  <inkml:trace contextRef="#ctx0" brushRef="#br0" timeOffset="527">11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1T01:09:43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1T01:09:48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7C2538-BBFC-4779-A3AE-1C62AA988C5E}" type="datetimeFigureOut">
              <a:rPr lang="pt-BR" smtClean="0"/>
              <a:t>22/07/2019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7DDD1-30CF-4C02-8687-9B3CE6C2A8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4186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4" name="Shape 2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proximal processes yield the most direct impacts on health</a:t>
            </a:r>
          </a:p>
        </p:txBody>
      </p:sp>
    </p:spTree>
    <p:extLst>
      <p:ext uri="{BB962C8B-B14F-4D97-AF65-F5344CB8AC3E}">
        <p14:creationId xmlns:p14="http://schemas.microsoft.com/office/powerpoint/2010/main" val="3169501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1213" y="685800"/>
            <a:ext cx="2655887" cy="1495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2634534"/>
            <a:ext cx="5486400" cy="4114800"/>
          </a:xfrm>
        </p:spPr>
        <p:txBody>
          <a:bodyPr/>
          <a:lstStyle/>
          <a:p>
            <a:r>
              <a:rPr lang="en-US" sz="1600"/>
              <a:t>Access tends to be low for transgender women, especially those of color who are also dealing with issues of racism.</a:t>
            </a:r>
          </a:p>
          <a:p>
            <a:endParaRPr lang="en-US" sz="1600"/>
          </a:p>
          <a:p>
            <a:r>
              <a:rPr lang="en-US" sz="1600"/>
              <a:t>Barriers to health care, cultural standards of beauty and “womanhood”,</a:t>
            </a:r>
            <a:r>
              <a:rPr lang="en-US" sz="1600" baseline="0"/>
              <a:t> family rejection</a:t>
            </a:r>
          </a:p>
          <a:p>
            <a:endParaRPr lang="en-US" sz="1600" baseline="0"/>
          </a:p>
          <a:p>
            <a:r>
              <a:rPr lang="en-US" sz="1600" baseline="0"/>
              <a:t>Access to gender affirmation:</a:t>
            </a:r>
          </a:p>
          <a:p>
            <a:endParaRPr lang="en-US" sz="1600" baseline="0"/>
          </a:p>
          <a:p>
            <a:r>
              <a:rPr lang="en-US" sz="1600"/>
              <a:t>Access to support and affirmation from family, peers, society, and/or lovers and sex partners</a:t>
            </a:r>
          </a:p>
          <a:p>
            <a:r>
              <a:rPr lang="en-US" sz="1600"/>
              <a:t>Ability to “pass” </a:t>
            </a:r>
          </a:p>
          <a:p>
            <a:r>
              <a:rPr lang="en-US" sz="1600"/>
              <a:t>Access to gender-affirming health care</a:t>
            </a:r>
          </a:p>
          <a:p>
            <a:r>
              <a:rPr lang="en-US" sz="1600"/>
              <a:t>Hormone use/access to hormones</a:t>
            </a:r>
          </a:p>
          <a:p>
            <a:endParaRPr lang="en-US" sz="1600" baseline="0"/>
          </a:p>
          <a:p>
            <a:endParaRPr lang="en-US" sz="1600" baseline="0"/>
          </a:p>
          <a:p>
            <a:r>
              <a:rPr lang="en-US" sz="1600" baseline="0"/>
              <a:t>Need for gender affirmation:</a:t>
            </a:r>
          </a:p>
          <a:p>
            <a:endParaRPr lang="en-US" sz="1600" baseline="0"/>
          </a:p>
          <a:p>
            <a:r>
              <a:rPr lang="en-US" sz="1600"/>
              <a:t>Desire to pass or live “stealth” </a:t>
            </a:r>
          </a:p>
          <a:p>
            <a:r>
              <a:rPr lang="en-US" sz="1600"/>
              <a:t>Importance of passing </a:t>
            </a:r>
          </a:p>
          <a:p>
            <a:r>
              <a:rPr lang="en-US" sz="1600"/>
              <a:t>Desire to be affirmed as female</a:t>
            </a:r>
          </a:p>
          <a:p>
            <a:r>
              <a:rPr lang="en-US" sz="1600"/>
              <a:t>Intensified through objectified body consciousness and internalized transphobia</a:t>
            </a:r>
          </a:p>
          <a:p>
            <a:endParaRPr lang="en-US" sz="1600"/>
          </a:p>
          <a:p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28F61-64AF-485E-969A-01DD5B9FF6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71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>
            <a:extLst>
              <a:ext uri="{FF2B5EF4-FFF2-40B4-BE49-F238E27FC236}">
                <a16:creationId xmlns:a16="http://schemas.microsoft.com/office/drawing/2014/main" id="{05C0E088-1DD6-674D-803F-02851C19E7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0" name="Notes Placeholder 2">
            <a:extLst>
              <a:ext uri="{FF2B5EF4-FFF2-40B4-BE49-F238E27FC236}">
                <a16:creationId xmlns:a16="http://schemas.microsoft.com/office/drawing/2014/main" id="{80B0D896-24DA-1748-B81C-0938380711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Break for questions</a:t>
            </a:r>
          </a:p>
        </p:txBody>
      </p:sp>
      <p:sp>
        <p:nvSpPr>
          <p:cNvPr id="68611" name="Slide Number Placeholder 3">
            <a:extLst>
              <a:ext uri="{FF2B5EF4-FFF2-40B4-BE49-F238E27FC236}">
                <a16:creationId xmlns:a16="http://schemas.microsoft.com/office/drawing/2014/main" id="{05604E8F-EDDE-3A41-8239-9AB73CF7E2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1A7CFA-ABB6-0D4C-A5B9-495BF1B95E5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1618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C2FE-A28D-45E2-AB8A-2DB2FEA60C58}" type="datetimeFigureOut">
              <a:rPr lang="pt-BR" smtClean="0"/>
              <a:t>22/07/2019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10B08-9ECC-41AC-9935-7B7EE15B74B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6124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C2FE-A28D-45E2-AB8A-2DB2FEA60C58}" type="datetimeFigureOut">
              <a:rPr lang="pt-BR" smtClean="0"/>
              <a:t>22/07/2019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10B08-9ECC-41AC-9935-7B7EE15B74B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3865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C2FE-A28D-45E2-AB8A-2DB2FEA60C58}" type="datetimeFigureOut">
              <a:rPr lang="pt-BR" smtClean="0"/>
              <a:t>22/07/2019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10B08-9ECC-41AC-9935-7B7EE15B74B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75891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811492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190974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C2FE-A28D-45E2-AB8A-2DB2FEA60C58}" type="datetimeFigureOut">
              <a:rPr lang="pt-BR" smtClean="0"/>
              <a:t>22/07/2019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10B08-9ECC-41AC-9935-7B7EE15B74B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9791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C2FE-A28D-45E2-AB8A-2DB2FEA60C58}" type="datetimeFigureOut">
              <a:rPr lang="pt-BR" smtClean="0"/>
              <a:t>22/07/2019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10B08-9ECC-41AC-9935-7B7EE15B74B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7353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C2FE-A28D-45E2-AB8A-2DB2FEA60C58}" type="datetimeFigureOut">
              <a:rPr lang="pt-BR" smtClean="0"/>
              <a:t>22/07/2019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10B08-9ECC-41AC-9935-7B7EE15B74B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0555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C2FE-A28D-45E2-AB8A-2DB2FEA60C58}" type="datetimeFigureOut">
              <a:rPr lang="pt-BR" smtClean="0"/>
              <a:t>22/07/2019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10B08-9ECC-41AC-9935-7B7EE15B74B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30294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C2FE-A28D-45E2-AB8A-2DB2FEA60C58}" type="datetimeFigureOut">
              <a:rPr lang="pt-BR" smtClean="0"/>
              <a:t>22/07/2019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10B08-9ECC-41AC-9935-7B7EE15B74B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9659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C2FE-A28D-45E2-AB8A-2DB2FEA60C58}" type="datetimeFigureOut">
              <a:rPr lang="pt-BR" smtClean="0"/>
              <a:t>22/07/2019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10B08-9ECC-41AC-9935-7B7EE15B74B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839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C2FE-A28D-45E2-AB8A-2DB2FEA60C58}" type="datetimeFigureOut">
              <a:rPr lang="pt-BR" smtClean="0"/>
              <a:t>22/07/2019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10B08-9ECC-41AC-9935-7B7EE15B74B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09332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C2FE-A28D-45E2-AB8A-2DB2FEA60C58}" type="datetimeFigureOut">
              <a:rPr lang="pt-BR" smtClean="0"/>
              <a:t>22/07/2019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10B08-9ECC-41AC-9935-7B7EE15B74B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3982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FC2FE-A28D-45E2-AB8A-2DB2FEA60C58}" type="datetimeFigureOut">
              <a:rPr lang="pt-BR" smtClean="0"/>
              <a:t>22/07/2019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10B08-9ECC-41AC-9935-7B7EE15B74B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8510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customXml" Target="../ink/ink3.xml"/><Relationship Id="rId17" Type="http://schemas.openxmlformats.org/officeDocument/2006/relationships/customXml" Target="../ink/ink6.xml"/><Relationship Id="rId2" Type="http://schemas.openxmlformats.org/officeDocument/2006/relationships/notesSlide" Target="../notesSlides/notesSlide2.xml"/><Relationship Id="rId16" Type="http://schemas.openxmlformats.org/officeDocument/2006/relationships/customXml" Target="../ink/ink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0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2.png"/><Relationship Id="rId10" Type="http://schemas.openxmlformats.org/officeDocument/2006/relationships/customXml" Target="../ink/ink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9.png"/><Relationship Id="rId14" Type="http://schemas.openxmlformats.org/officeDocument/2006/relationships/customXml" Target="../ink/ink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39552" y="1688305"/>
            <a:ext cx="784887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solidFill>
                  <a:srgbClr val="22194B"/>
                </a:solidFill>
                <a:latin typeface="Tw Cen MT Condensed Extra Bold" pitchFamily="34" charset="0"/>
              </a:rPr>
              <a:t>Gender</a:t>
            </a:r>
            <a:r>
              <a:rPr lang="pt-BR" sz="2400" dirty="0">
                <a:solidFill>
                  <a:srgbClr val="22194B"/>
                </a:solidFill>
                <a:latin typeface="Tw Cen MT Condensed Extra Bold" pitchFamily="34" charset="0"/>
              </a:rPr>
              <a:t> </a:t>
            </a:r>
            <a:r>
              <a:rPr lang="pt-BR" sz="2400" dirty="0" err="1">
                <a:solidFill>
                  <a:srgbClr val="22194B"/>
                </a:solidFill>
                <a:latin typeface="Tw Cen MT Condensed Extra Bold" pitchFamily="34" charset="0"/>
              </a:rPr>
              <a:t>matters</a:t>
            </a:r>
            <a:endParaRPr lang="pt-BR" sz="2400" dirty="0">
              <a:solidFill>
                <a:srgbClr val="22194B"/>
              </a:solidFill>
              <a:latin typeface="Tw Cen MT Condensed Extra Bold" pitchFamily="34" charset="0"/>
            </a:endParaRPr>
          </a:p>
          <a:p>
            <a:pPr algn="ctr"/>
            <a:endParaRPr lang="en-GB" dirty="0"/>
          </a:p>
          <a:p>
            <a:pPr algn="ctr"/>
            <a:r>
              <a:rPr lang="en-GB" dirty="0"/>
              <a:t>Do women in all their diversity really count? </a:t>
            </a:r>
          </a:p>
          <a:p>
            <a:pPr algn="ctr"/>
            <a:r>
              <a:rPr lang="en-GB" dirty="0"/>
              <a:t>On ideas for a tailored approach to address the needs of transgender women </a:t>
            </a:r>
          </a:p>
          <a:p>
            <a:pPr algn="ctr"/>
            <a:endParaRPr lang="pt-BR" sz="2400" dirty="0">
              <a:solidFill>
                <a:srgbClr val="22194B"/>
              </a:solidFill>
              <a:latin typeface="Tw Cen MT Condensed Extra Bold" pitchFamily="34" charset="0"/>
            </a:endParaRPr>
          </a:p>
          <a:p>
            <a:pPr algn="ctr"/>
            <a:r>
              <a:rPr lang="pt-BR" sz="1600" dirty="0">
                <a:latin typeface="Tw Cen MT Condensed Extra Bold" pitchFamily="34" charset="0"/>
              </a:rPr>
              <a:t>Maria Amélia Veras</a:t>
            </a:r>
          </a:p>
        </p:txBody>
      </p:sp>
      <p:pic>
        <p:nvPicPr>
          <p:cNvPr id="9" name="Imagem 8" descr="Resultado de imagem para faculdade santa casa sao paul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15966"/>
            <a:ext cx="1440160" cy="39678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tângulo 15"/>
          <p:cNvSpPr/>
          <p:nvPr/>
        </p:nvSpPr>
        <p:spPr>
          <a:xfrm>
            <a:off x="0" y="-5730"/>
            <a:ext cx="9144000" cy="817823"/>
          </a:xfrm>
          <a:prstGeom prst="rect">
            <a:avLst/>
          </a:prstGeom>
          <a:solidFill>
            <a:srgbClr val="221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68" b="29397"/>
          <a:stretch/>
        </p:blipFill>
        <p:spPr>
          <a:xfrm>
            <a:off x="3092043" y="64460"/>
            <a:ext cx="3103929" cy="1019176"/>
          </a:xfrm>
          <a:prstGeom prst="rect">
            <a:avLst/>
          </a:prstGeom>
        </p:spPr>
      </p:pic>
      <p:pic>
        <p:nvPicPr>
          <p:cNvPr id="6" name="1 Imagen">
            <a:extLst>
              <a:ext uri="{FF2B5EF4-FFF2-40B4-BE49-F238E27FC236}">
                <a16:creationId xmlns:a16="http://schemas.microsoft.com/office/drawing/2014/main" id="{E42CFACF-489C-484C-88B2-0675B55BB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331" y="3918735"/>
            <a:ext cx="1797821" cy="111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60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58306522"/>
              </p:ext>
            </p:extLst>
          </p:nvPr>
        </p:nvGraphicFramePr>
        <p:xfrm>
          <a:off x="1143000" y="411510"/>
          <a:ext cx="6686550" cy="4738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086350" y="4743450"/>
            <a:ext cx="2743200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66"/>
              <a:t>(Sevelius, J. 2012</a:t>
            </a:r>
            <a:r>
              <a:rPr lang="en-US" sz="1266" i="1"/>
              <a:t>, Sex Roles)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CC98B756-1A95-FE42-834C-89C8F32AEF27}"/>
                  </a:ext>
                </a:extLst>
              </p14:cNvPr>
              <p14:cNvContentPartPr/>
              <p14:nvPr/>
            </p14:nvContentPartPr>
            <p14:xfrm>
              <a:off x="2982586" y="507073"/>
              <a:ext cx="2278" cy="2278"/>
            </p14:xfrm>
          </p:contentPart>
        </mc:Choice>
        <mc:Fallback xmlns=""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CC98B756-1A95-FE42-834C-89C8F32AEF2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74450" y="498937"/>
                <a:ext cx="18224" cy="182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Tinta 4">
                <a:extLst>
                  <a:ext uri="{FF2B5EF4-FFF2-40B4-BE49-F238E27FC236}">
                    <a16:creationId xmlns:a16="http://schemas.microsoft.com/office/drawing/2014/main" id="{4CFB3324-2E86-1943-929F-145AE657D47A}"/>
                  </a:ext>
                </a:extLst>
              </p14:cNvPr>
              <p14:cNvContentPartPr/>
              <p14:nvPr/>
            </p14:nvContentPartPr>
            <p14:xfrm>
              <a:off x="3186288" y="615094"/>
              <a:ext cx="190" cy="2088"/>
            </p14:xfrm>
          </p:contentPart>
        </mc:Choice>
        <mc:Fallback xmlns="">
          <p:pic>
            <p:nvPicPr>
              <p:cNvPr id="5" name="Tinta 4">
                <a:extLst>
                  <a:ext uri="{FF2B5EF4-FFF2-40B4-BE49-F238E27FC236}">
                    <a16:creationId xmlns:a16="http://schemas.microsoft.com/office/drawing/2014/main" id="{4CFB3324-2E86-1943-929F-145AE657D47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81538" y="607637"/>
                <a:ext cx="9500" cy="167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" name="Tinta 5">
                <a:extLst>
                  <a:ext uri="{FF2B5EF4-FFF2-40B4-BE49-F238E27FC236}">
                    <a16:creationId xmlns:a16="http://schemas.microsoft.com/office/drawing/2014/main" id="{7AF9A6A6-C01A-6A46-A9B0-D9E5CA943183}"/>
                  </a:ext>
                </a:extLst>
              </p14:cNvPr>
              <p14:cNvContentPartPr/>
              <p14:nvPr/>
            </p14:nvContentPartPr>
            <p14:xfrm>
              <a:off x="3318040" y="1260562"/>
              <a:ext cx="190" cy="190"/>
            </p14:xfrm>
          </p:contentPart>
        </mc:Choice>
        <mc:Fallback xmlns="">
          <p:pic>
            <p:nvPicPr>
              <p:cNvPr id="6" name="Tinta 5">
                <a:extLst>
                  <a:ext uri="{FF2B5EF4-FFF2-40B4-BE49-F238E27FC236}">
                    <a16:creationId xmlns:a16="http://schemas.microsoft.com/office/drawing/2014/main" id="{7AF9A6A6-C01A-6A46-A9B0-D9E5CA94318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13290" y="1255812"/>
                <a:ext cx="9500" cy="9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Tinta 8">
                <a:extLst>
                  <a:ext uri="{FF2B5EF4-FFF2-40B4-BE49-F238E27FC236}">
                    <a16:creationId xmlns:a16="http://schemas.microsoft.com/office/drawing/2014/main" id="{F94009EA-F2BF-7D44-BC2A-5150ACB7C937}"/>
                  </a:ext>
                </a:extLst>
              </p14:cNvPr>
              <p14:cNvContentPartPr/>
              <p14:nvPr/>
            </p14:nvContentPartPr>
            <p14:xfrm>
              <a:off x="3388092" y="962128"/>
              <a:ext cx="3797" cy="190"/>
            </p14:xfrm>
          </p:contentPart>
        </mc:Choice>
        <mc:Fallback xmlns="">
          <p:pic>
            <p:nvPicPr>
              <p:cNvPr id="9" name="Tinta 8">
                <a:extLst>
                  <a:ext uri="{FF2B5EF4-FFF2-40B4-BE49-F238E27FC236}">
                    <a16:creationId xmlns:a16="http://schemas.microsoft.com/office/drawing/2014/main" id="{F94009EA-F2BF-7D44-BC2A-5150ACB7C93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380182" y="957378"/>
                <a:ext cx="19301" cy="9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Tinta 9">
                <a:extLst>
                  <a:ext uri="{FF2B5EF4-FFF2-40B4-BE49-F238E27FC236}">
                    <a16:creationId xmlns:a16="http://schemas.microsoft.com/office/drawing/2014/main" id="{B7F583DF-A2CC-E54D-9E97-92570DCA7AE5}"/>
                  </a:ext>
                </a:extLst>
              </p14:cNvPr>
              <p14:cNvContentPartPr/>
              <p14:nvPr/>
            </p14:nvContentPartPr>
            <p14:xfrm>
              <a:off x="4487098" y="4583208"/>
              <a:ext cx="190" cy="190"/>
            </p14:xfrm>
          </p:contentPart>
        </mc:Choice>
        <mc:Fallback xmlns="">
          <p:pic>
            <p:nvPicPr>
              <p:cNvPr id="10" name="Tinta 9">
                <a:extLst>
                  <a:ext uri="{FF2B5EF4-FFF2-40B4-BE49-F238E27FC236}">
                    <a16:creationId xmlns:a16="http://schemas.microsoft.com/office/drawing/2014/main" id="{B7F583DF-A2CC-E54D-9E97-92570DCA7AE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82348" y="4578458"/>
                <a:ext cx="9500" cy="9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Tinta 10">
                <a:extLst>
                  <a:ext uri="{FF2B5EF4-FFF2-40B4-BE49-F238E27FC236}">
                    <a16:creationId xmlns:a16="http://schemas.microsoft.com/office/drawing/2014/main" id="{66C65AD0-B1DD-C048-B644-F47711BEF70A}"/>
                  </a:ext>
                </a:extLst>
              </p14:cNvPr>
              <p14:cNvContentPartPr/>
              <p14:nvPr/>
            </p14:nvContentPartPr>
            <p14:xfrm>
              <a:off x="3516806" y="2567827"/>
              <a:ext cx="190" cy="4746"/>
            </p14:xfrm>
          </p:contentPart>
        </mc:Choice>
        <mc:Fallback xmlns="">
          <p:pic>
            <p:nvPicPr>
              <p:cNvPr id="11" name="Tinta 10">
                <a:extLst>
                  <a:ext uri="{FF2B5EF4-FFF2-40B4-BE49-F238E27FC236}">
                    <a16:creationId xmlns:a16="http://schemas.microsoft.com/office/drawing/2014/main" id="{66C65AD0-B1DD-C048-B644-F47711BEF70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12056" y="2559352"/>
                <a:ext cx="9500" cy="21357"/>
              </a:xfrm>
              <a:prstGeom prst="rect">
                <a:avLst/>
              </a:prstGeom>
            </p:spPr>
          </p:pic>
        </mc:Fallback>
      </mc:AlternateContent>
      <p:sp>
        <p:nvSpPr>
          <p:cNvPr id="7" name="CaixaDeTexto 6">
            <a:extLst>
              <a:ext uri="{FF2B5EF4-FFF2-40B4-BE49-F238E27FC236}">
                <a16:creationId xmlns:a16="http://schemas.microsoft.com/office/drawing/2014/main" id="{511E4524-889C-514B-B17C-2AD4C6D76202}"/>
              </a:ext>
            </a:extLst>
          </p:cNvPr>
          <p:cNvSpPr txBox="1"/>
          <p:nvPr/>
        </p:nvSpPr>
        <p:spPr>
          <a:xfrm>
            <a:off x="637849" y="132821"/>
            <a:ext cx="277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Gender</a:t>
            </a:r>
            <a:r>
              <a:rPr lang="pt-BR" dirty="0"/>
              <a:t> </a:t>
            </a:r>
            <a:r>
              <a:rPr lang="pt-BR" dirty="0" err="1"/>
              <a:t>Affirmation</a:t>
            </a:r>
            <a:r>
              <a:rPr lang="pt-BR" dirty="0"/>
              <a:t> </a:t>
            </a:r>
            <a:r>
              <a:rPr lang="pt-BR" dirty="0" err="1"/>
              <a:t>Theory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233030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81A15CE-5445-A249-9F2F-18F7EAD860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5864251"/>
              </p:ext>
            </p:extLst>
          </p:nvPr>
        </p:nvGraphicFramePr>
        <p:xfrm>
          <a:off x="1043608" y="1063230"/>
          <a:ext cx="7344816" cy="2948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7AE89CB-201A-964C-AB94-F4C260F5BCD6}"/>
              </a:ext>
            </a:extLst>
          </p:cNvPr>
          <p:cNvSpPr txBox="1"/>
          <p:nvPr/>
        </p:nvSpPr>
        <p:spPr>
          <a:xfrm>
            <a:off x="1443548" y="4262614"/>
            <a:ext cx="6544936" cy="6971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310" i="1" dirty="0"/>
              <a:t>(Budge et al. 2013; Gorin-Lazard et al. 2012; Colton et al. 2011; Sevelius, in press)</a:t>
            </a:r>
          </a:p>
          <a:p>
            <a:pPr algn="r">
              <a:defRPr/>
            </a:pPr>
            <a:endParaRPr lang="en-US" sz="1310" i="1" dirty="0"/>
          </a:p>
          <a:p>
            <a:pPr algn="r">
              <a:defRPr/>
            </a:pPr>
            <a:endParaRPr lang="en-US" sz="1310" i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298737-1394-CC42-9C5C-1FB14C395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83772"/>
            <a:ext cx="8229600" cy="857250"/>
          </a:xfrm>
        </p:spPr>
        <p:txBody>
          <a:bodyPr rtlCol="0">
            <a:normAutofit/>
          </a:bodyPr>
          <a:lstStyle/>
          <a:p>
            <a:pPr defTabSz="499249">
              <a:defRPr/>
            </a:pPr>
            <a:r>
              <a:rPr lang="en-US" sz="2402" dirty="0"/>
              <a:t>Effects of Gender Affirmation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CDDC1A4-5A2B-B146-BA02-BF0E36282138}"/>
              </a:ext>
            </a:extLst>
          </p:cNvPr>
          <p:cNvSpPr txBox="1"/>
          <p:nvPr/>
        </p:nvSpPr>
        <p:spPr>
          <a:xfrm>
            <a:off x="7049801" y="4821800"/>
            <a:ext cx="2013933" cy="2488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ctr" defTabSz="308049" hangingPunct="0"/>
            <a:r>
              <a:rPr lang="pt-BR" sz="1266" dirty="0">
                <a:solidFill>
                  <a:srgbClr val="000000"/>
                </a:solidFill>
                <a:sym typeface="Helvetica Light"/>
              </a:rPr>
              <a:t>Slide: </a:t>
            </a:r>
            <a:r>
              <a:rPr lang="pt-BR" sz="1266" dirty="0" err="1">
                <a:solidFill>
                  <a:srgbClr val="000000"/>
                </a:solidFill>
                <a:sym typeface="Helvetica Light"/>
              </a:rPr>
              <a:t>Courtesy</a:t>
            </a:r>
            <a:r>
              <a:rPr lang="pt-BR" sz="1266" dirty="0">
                <a:solidFill>
                  <a:srgbClr val="000000"/>
                </a:solidFill>
                <a:sym typeface="Helvetica Light"/>
              </a:rPr>
              <a:t> </a:t>
            </a:r>
            <a:r>
              <a:rPr lang="pt-BR" sz="1266" dirty="0" err="1">
                <a:solidFill>
                  <a:srgbClr val="000000"/>
                </a:solidFill>
                <a:sym typeface="Helvetica Light"/>
              </a:rPr>
              <a:t>of</a:t>
            </a:r>
            <a:r>
              <a:rPr lang="pt-BR" sz="1266" dirty="0">
                <a:solidFill>
                  <a:srgbClr val="000000"/>
                </a:solidFill>
                <a:sym typeface="Helvetica Light"/>
              </a:rPr>
              <a:t> </a:t>
            </a:r>
            <a:r>
              <a:rPr lang="pt-BR" sz="1266" dirty="0" err="1">
                <a:solidFill>
                  <a:srgbClr val="000000"/>
                </a:solidFill>
                <a:sym typeface="Helvetica Light"/>
              </a:rPr>
              <a:t>Jae</a:t>
            </a:r>
            <a:r>
              <a:rPr lang="pt-BR" sz="1266" dirty="0">
                <a:solidFill>
                  <a:srgbClr val="000000"/>
                </a:solidFill>
                <a:sym typeface="Helvetica Light"/>
              </a:rPr>
              <a:t> </a:t>
            </a:r>
            <a:r>
              <a:rPr lang="pt-BR" sz="1266" dirty="0" err="1">
                <a:solidFill>
                  <a:srgbClr val="000000"/>
                </a:solidFill>
                <a:sym typeface="Helvetica Light"/>
              </a:rPr>
              <a:t>Sevelius</a:t>
            </a:r>
            <a:endParaRPr lang="pt-BR" sz="1266" dirty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62645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8B25FF8-CC43-4430-9EAB-611452359437}"/>
              </a:ext>
            </a:extLst>
          </p:cNvPr>
          <p:cNvSpPr/>
          <p:nvPr/>
        </p:nvSpPr>
        <p:spPr>
          <a:xfrm>
            <a:off x="0" y="19171"/>
            <a:ext cx="9144000" cy="608364"/>
          </a:xfrm>
          <a:prstGeom prst="rect">
            <a:avLst/>
          </a:prstGeom>
          <a:solidFill>
            <a:srgbClr val="221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8B0CCF6-8784-445A-A637-27A78D694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02" r="61920"/>
          <a:stretch/>
        </p:blipFill>
        <p:spPr bwMode="auto">
          <a:xfrm rot="10800000">
            <a:off x="8376819" y="-9513"/>
            <a:ext cx="767180" cy="63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3ED1B69-5518-441D-B6EB-75B9660F8AA3}"/>
              </a:ext>
            </a:extLst>
          </p:cNvPr>
          <p:cNvSpPr txBox="1"/>
          <p:nvPr/>
        </p:nvSpPr>
        <p:spPr>
          <a:xfrm>
            <a:off x="242713" y="5875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Towards a tailored approach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B0DFFB-5CD7-DE44-907C-7E13A0548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42" y="699811"/>
            <a:ext cx="8649767" cy="4169184"/>
          </a:xfrm>
        </p:spPr>
        <p:txBody>
          <a:bodyPr>
            <a:normAutofit fontScale="77500" lnSpcReduction="20000"/>
          </a:bodyPr>
          <a:lstStyle/>
          <a:p>
            <a:r>
              <a:rPr lang="pt-BR" sz="3100" dirty="0" err="1"/>
              <a:t>Making</a:t>
            </a:r>
            <a:r>
              <a:rPr lang="pt-BR" sz="3100" dirty="0"/>
              <a:t> </a:t>
            </a:r>
            <a:r>
              <a:rPr lang="pt-BR" sz="3100" dirty="0" err="1"/>
              <a:t>practices</a:t>
            </a:r>
            <a:r>
              <a:rPr lang="pt-BR" sz="3100" dirty="0"/>
              <a:t> more </a:t>
            </a:r>
            <a:r>
              <a:rPr lang="pt-BR" sz="3100" dirty="0" err="1"/>
              <a:t>transgender</a:t>
            </a:r>
            <a:r>
              <a:rPr lang="pt-BR" sz="3100" dirty="0"/>
              <a:t> </a:t>
            </a:r>
            <a:r>
              <a:rPr lang="pt-BR" sz="3100" dirty="0" err="1"/>
              <a:t>friendly</a:t>
            </a:r>
            <a:r>
              <a:rPr lang="pt-BR" sz="3100" dirty="0"/>
              <a:t> </a:t>
            </a:r>
            <a:r>
              <a:rPr lang="pt-BR" sz="3100" dirty="0" err="1"/>
              <a:t>is</a:t>
            </a:r>
            <a:r>
              <a:rPr lang="pt-BR" sz="3100" dirty="0"/>
              <a:t> a </a:t>
            </a:r>
            <a:r>
              <a:rPr lang="pt-BR" sz="3100" dirty="0" err="1"/>
              <a:t>sensible</a:t>
            </a:r>
            <a:r>
              <a:rPr lang="pt-BR" sz="3100" dirty="0"/>
              <a:t> </a:t>
            </a:r>
            <a:r>
              <a:rPr lang="pt-BR" sz="3100" dirty="0" err="1"/>
              <a:t>way</a:t>
            </a:r>
            <a:r>
              <a:rPr lang="pt-BR" sz="3100" dirty="0"/>
              <a:t> </a:t>
            </a:r>
            <a:r>
              <a:rPr lang="pt-BR" sz="3100" dirty="0" err="1"/>
              <a:t>forward</a:t>
            </a:r>
            <a:r>
              <a:rPr lang="pt-BR" sz="3100" dirty="0"/>
              <a:t>. </a:t>
            </a:r>
          </a:p>
          <a:p>
            <a:r>
              <a:rPr lang="pt-BR" sz="3100" dirty="0" err="1"/>
              <a:t>Increasing</a:t>
            </a:r>
            <a:r>
              <a:rPr lang="pt-BR" sz="3100" dirty="0"/>
              <a:t> </a:t>
            </a:r>
            <a:r>
              <a:rPr lang="pt-BR" sz="3100" dirty="0" err="1"/>
              <a:t>competency</a:t>
            </a:r>
            <a:r>
              <a:rPr lang="pt-BR" sz="3100" dirty="0"/>
              <a:t> </a:t>
            </a:r>
            <a:r>
              <a:rPr lang="pt-BR" sz="3100" dirty="0" err="1"/>
              <a:t>of</a:t>
            </a:r>
            <a:r>
              <a:rPr lang="pt-BR" sz="3100" dirty="0"/>
              <a:t> </a:t>
            </a:r>
            <a:r>
              <a:rPr lang="pt-BR" sz="3100" dirty="0" err="1"/>
              <a:t>health</a:t>
            </a:r>
            <a:r>
              <a:rPr lang="pt-BR" sz="3100" dirty="0"/>
              <a:t> </a:t>
            </a:r>
            <a:r>
              <a:rPr lang="pt-BR" sz="3100" dirty="0" err="1"/>
              <a:t>professionals</a:t>
            </a:r>
            <a:r>
              <a:rPr lang="pt-BR" sz="3100" dirty="0"/>
              <a:t>. </a:t>
            </a:r>
            <a:r>
              <a:rPr lang="en-US" sz="3100" dirty="0"/>
              <a:t>A comprehensive interdisciplinary evidence-based training program is needed</a:t>
            </a:r>
            <a:endParaRPr lang="pt-BR" sz="3100" dirty="0"/>
          </a:p>
          <a:p>
            <a:r>
              <a:rPr lang="pt-BR" sz="3100" dirty="0"/>
              <a:t>Include </a:t>
            </a:r>
            <a:r>
              <a:rPr lang="pt-BR" sz="3100" dirty="0" err="1"/>
              <a:t>gender</a:t>
            </a:r>
            <a:r>
              <a:rPr lang="pt-BR" sz="3100" dirty="0"/>
              <a:t> in </a:t>
            </a:r>
            <a:r>
              <a:rPr lang="pt-BR" sz="3100" dirty="0" err="1"/>
              <a:t>the</a:t>
            </a:r>
            <a:r>
              <a:rPr lang="pt-BR" sz="3100" dirty="0"/>
              <a:t> curriculum </a:t>
            </a:r>
            <a:r>
              <a:rPr lang="pt-BR" sz="3100" dirty="0" err="1"/>
              <a:t>of</a:t>
            </a:r>
            <a:r>
              <a:rPr lang="pt-BR" sz="3100" dirty="0"/>
              <a:t> </a:t>
            </a:r>
            <a:r>
              <a:rPr lang="pt-BR" sz="3100" dirty="0" err="1"/>
              <a:t>health</a:t>
            </a:r>
            <a:r>
              <a:rPr lang="pt-BR" sz="3100" dirty="0"/>
              <a:t> </a:t>
            </a:r>
            <a:r>
              <a:rPr lang="pt-BR" sz="3100" dirty="0" err="1"/>
              <a:t>sciences</a:t>
            </a:r>
            <a:endParaRPr lang="pt-BR" sz="3100" dirty="0"/>
          </a:p>
          <a:p>
            <a:r>
              <a:rPr lang="pt-BR" sz="3100" dirty="0" err="1"/>
              <a:t>Have</a:t>
            </a:r>
            <a:r>
              <a:rPr lang="pt-BR" sz="3100" dirty="0"/>
              <a:t> </a:t>
            </a:r>
            <a:r>
              <a:rPr lang="pt-BR" sz="3100" dirty="0" err="1"/>
              <a:t>transgender</a:t>
            </a:r>
            <a:r>
              <a:rPr lang="pt-BR" sz="3100" dirty="0"/>
              <a:t> </a:t>
            </a:r>
            <a:r>
              <a:rPr lang="pt-BR" sz="3100" dirty="0" err="1"/>
              <a:t>people</a:t>
            </a:r>
            <a:r>
              <a:rPr lang="pt-BR" sz="3100" dirty="0"/>
              <a:t> as </a:t>
            </a:r>
            <a:r>
              <a:rPr lang="pt-BR" sz="3100" dirty="0" err="1"/>
              <a:t>participants</a:t>
            </a:r>
            <a:r>
              <a:rPr lang="pt-BR" sz="3100" dirty="0"/>
              <a:t> in </a:t>
            </a:r>
            <a:r>
              <a:rPr lang="pt-BR" sz="3100" dirty="0" err="1"/>
              <a:t>the</a:t>
            </a:r>
            <a:r>
              <a:rPr lang="pt-BR" sz="3100" dirty="0"/>
              <a:t> </a:t>
            </a:r>
            <a:r>
              <a:rPr lang="pt-BR" sz="3100" dirty="0" err="1"/>
              <a:t>planning</a:t>
            </a:r>
            <a:r>
              <a:rPr lang="pt-BR" sz="3100" dirty="0"/>
              <a:t> </a:t>
            </a:r>
            <a:r>
              <a:rPr lang="pt-BR" sz="3100" dirty="0" err="1"/>
              <a:t>and</a:t>
            </a:r>
            <a:r>
              <a:rPr lang="pt-BR" sz="3100" dirty="0"/>
              <a:t> </a:t>
            </a:r>
            <a:r>
              <a:rPr lang="pt-BR" sz="3100" dirty="0" err="1"/>
              <a:t>implementation</a:t>
            </a:r>
            <a:r>
              <a:rPr lang="pt-BR" sz="3100" dirty="0"/>
              <a:t> </a:t>
            </a:r>
          </a:p>
          <a:p>
            <a:endParaRPr lang="pt-BR" sz="3100" dirty="0"/>
          </a:p>
          <a:p>
            <a:r>
              <a:rPr lang="pt-BR" sz="3100" dirty="0"/>
              <a:t>The </a:t>
            </a:r>
            <a:r>
              <a:rPr lang="pt-BR" sz="3100" dirty="0" err="1"/>
              <a:t>recognition</a:t>
            </a:r>
            <a:r>
              <a:rPr lang="pt-BR" sz="3100" dirty="0"/>
              <a:t> </a:t>
            </a:r>
            <a:r>
              <a:rPr lang="pt-BR" sz="3100" dirty="0" err="1"/>
              <a:t>of</a:t>
            </a:r>
            <a:r>
              <a:rPr lang="pt-BR" sz="3100" dirty="0"/>
              <a:t> </a:t>
            </a:r>
            <a:r>
              <a:rPr lang="pt-BR" sz="3100" dirty="0" err="1"/>
              <a:t>diverse</a:t>
            </a:r>
            <a:r>
              <a:rPr lang="pt-BR" sz="3100" dirty="0"/>
              <a:t> sexual </a:t>
            </a:r>
            <a:r>
              <a:rPr lang="pt-BR" sz="3100" dirty="0" err="1"/>
              <a:t>orientations</a:t>
            </a:r>
            <a:r>
              <a:rPr lang="pt-BR" sz="3100" dirty="0"/>
              <a:t> </a:t>
            </a:r>
            <a:r>
              <a:rPr lang="pt-BR" sz="3100" dirty="0" err="1"/>
              <a:t>and</a:t>
            </a:r>
            <a:r>
              <a:rPr lang="pt-BR" sz="3100" dirty="0"/>
              <a:t> </a:t>
            </a:r>
            <a:r>
              <a:rPr lang="pt-BR" sz="3100" dirty="0" err="1"/>
              <a:t>gender</a:t>
            </a:r>
            <a:r>
              <a:rPr lang="pt-BR" sz="3100" dirty="0"/>
              <a:t> </a:t>
            </a:r>
            <a:r>
              <a:rPr lang="pt-BR" sz="3100" dirty="0" err="1"/>
              <a:t>identities</a:t>
            </a:r>
            <a:r>
              <a:rPr lang="pt-BR" sz="3100" dirty="0"/>
              <a:t> </a:t>
            </a:r>
            <a:r>
              <a:rPr lang="pt-BR" sz="3100" dirty="0" err="1"/>
              <a:t>contributes</a:t>
            </a:r>
            <a:r>
              <a:rPr lang="pt-BR" sz="3100" dirty="0"/>
              <a:t> </a:t>
            </a:r>
            <a:r>
              <a:rPr lang="pt-BR" sz="3100" dirty="0" err="1"/>
              <a:t>to</a:t>
            </a:r>
            <a:r>
              <a:rPr lang="pt-BR" sz="3100" dirty="0"/>
              <a:t> </a:t>
            </a:r>
            <a:r>
              <a:rPr lang="pt-BR" sz="3100" dirty="0" err="1"/>
              <a:t>the</a:t>
            </a:r>
            <a:r>
              <a:rPr lang="pt-BR" sz="3100" dirty="0"/>
              <a:t> </a:t>
            </a:r>
            <a:r>
              <a:rPr lang="pt-BR" sz="3100" dirty="0" err="1"/>
              <a:t>improvement</a:t>
            </a:r>
            <a:r>
              <a:rPr lang="pt-BR" sz="3100" dirty="0"/>
              <a:t> </a:t>
            </a:r>
            <a:r>
              <a:rPr lang="pt-BR" sz="3100" dirty="0" err="1"/>
              <a:t>of</a:t>
            </a:r>
            <a:r>
              <a:rPr lang="pt-BR" sz="3100" dirty="0"/>
              <a:t> </a:t>
            </a:r>
            <a:r>
              <a:rPr lang="pt-BR" sz="3100" dirty="0" err="1"/>
              <a:t>the</a:t>
            </a:r>
            <a:r>
              <a:rPr lang="pt-BR" sz="3100" dirty="0"/>
              <a:t> </a:t>
            </a:r>
            <a:r>
              <a:rPr lang="pt-BR" sz="3100" dirty="0" err="1"/>
              <a:t>health</a:t>
            </a:r>
            <a:r>
              <a:rPr lang="pt-BR" sz="3100" dirty="0"/>
              <a:t> </a:t>
            </a:r>
            <a:r>
              <a:rPr lang="pt-BR" sz="3100" dirty="0" err="1"/>
              <a:t>context</a:t>
            </a:r>
            <a:r>
              <a:rPr lang="pt-BR" sz="3100" dirty="0"/>
              <a:t> </a:t>
            </a:r>
            <a:r>
              <a:rPr lang="pt-BR" sz="3100" dirty="0" err="1"/>
              <a:t>and</a:t>
            </a:r>
            <a:r>
              <a:rPr lang="pt-BR" sz="3100" dirty="0"/>
              <a:t> </a:t>
            </a:r>
            <a:r>
              <a:rPr lang="pt-BR" sz="3100" dirty="0" err="1"/>
              <a:t>presents</a:t>
            </a:r>
            <a:r>
              <a:rPr lang="pt-BR" sz="3100" dirty="0"/>
              <a:t> a </a:t>
            </a:r>
            <a:r>
              <a:rPr lang="pt-BR" sz="3100" dirty="0" err="1"/>
              <a:t>transformative</a:t>
            </a:r>
            <a:r>
              <a:rPr lang="pt-BR" sz="3100" dirty="0"/>
              <a:t> </a:t>
            </a:r>
            <a:r>
              <a:rPr lang="pt-BR" sz="3100" dirty="0" err="1"/>
              <a:t>potential</a:t>
            </a:r>
            <a:r>
              <a:rPr lang="pt-BR" sz="3100" dirty="0"/>
              <a:t> </a:t>
            </a:r>
            <a:r>
              <a:rPr lang="pt-BR" sz="3100" dirty="0" err="1"/>
              <a:t>that</a:t>
            </a:r>
            <a:r>
              <a:rPr lang="pt-BR" sz="3100" dirty="0"/>
              <a:t> </a:t>
            </a:r>
            <a:r>
              <a:rPr lang="pt-BR" sz="3100" dirty="0" err="1"/>
              <a:t>goes</a:t>
            </a:r>
            <a:r>
              <a:rPr lang="pt-BR" sz="3100" dirty="0"/>
              <a:t> </a:t>
            </a:r>
            <a:r>
              <a:rPr lang="pt-BR" sz="3100" dirty="0" err="1"/>
              <a:t>beyond</a:t>
            </a:r>
            <a:r>
              <a:rPr lang="pt-BR" sz="3100" dirty="0"/>
              <a:t> </a:t>
            </a:r>
            <a:r>
              <a:rPr lang="pt-BR" sz="3100" dirty="0" err="1"/>
              <a:t>the</a:t>
            </a:r>
            <a:r>
              <a:rPr lang="pt-BR" sz="3100" dirty="0"/>
              <a:t> </a:t>
            </a:r>
            <a:r>
              <a:rPr lang="pt-BR" sz="3100" dirty="0" err="1"/>
              <a:t>boundaries</a:t>
            </a:r>
            <a:r>
              <a:rPr lang="pt-BR" sz="3100" dirty="0"/>
              <a:t> </a:t>
            </a:r>
            <a:r>
              <a:rPr lang="pt-BR" sz="3100" dirty="0" err="1"/>
              <a:t>of</a:t>
            </a:r>
            <a:r>
              <a:rPr lang="pt-BR" sz="3100" dirty="0"/>
              <a:t> </a:t>
            </a:r>
            <a:r>
              <a:rPr lang="pt-BR" sz="3100" dirty="0" err="1"/>
              <a:t>the</a:t>
            </a:r>
            <a:r>
              <a:rPr lang="pt-BR" sz="3100" dirty="0"/>
              <a:t> </a:t>
            </a:r>
            <a:r>
              <a:rPr lang="pt-BR" sz="3100" dirty="0" err="1"/>
              <a:t>health</a:t>
            </a:r>
            <a:r>
              <a:rPr lang="pt-BR" sz="3100" dirty="0"/>
              <a:t> </a:t>
            </a:r>
            <a:r>
              <a:rPr lang="pt-BR" sz="3100" dirty="0" err="1"/>
              <a:t>services</a:t>
            </a:r>
            <a:r>
              <a:rPr lang="pt-BR" sz="3100" dirty="0"/>
              <a:t>.</a:t>
            </a:r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8930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344F2-057D-4ACA-AF67-3C730C0E9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72" t="19185" r="10229" b="5178"/>
          <a:stretch/>
        </p:blipFill>
        <p:spPr>
          <a:xfrm>
            <a:off x="0" y="20622"/>
            <a:ext cx="9144000" cy="5143500"/>
          </a:xfrm>
          <a:prstGeom prst="rect">
            <a:avLst/>
          </a:prstGeom>
        </p:spPr>
      </p:pic>
      <p:sp>
        <p:nvSpPr>
          <p:cNvPr id="3" name="CaixaDeTexto 1">
            <a:extLst>
              <a:ext uri="{FF2B5EF4-FFF2-40B4-BE49-F238E27FC236}">
                <a16:creationId xmlns:a16="http://schemas.microsoft.com/office/drawing/2014/main" id="{54C37496-E186-473C-B288-02F8D921EC72}"/>
              </a:ext>
            </a:extLst>
          </p:cNvPr>
          <p:cNvSpPr txBox="1"/>
          <p:nvPr/>
        </p:nvSpPr>
        <p:spPr>
          <a:xfrm>
            <a:off x="3779912" y="4659982"/>
            <a:ext cx="2162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 Rounded MT Bold" panose="020F0704030504030204" pitchFamily="34" charset="0"/>
              </a:rPr>
              <a:t>www.nudhes.com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2F9C033-3D24-0C43-BB25-3DEBFAAABDCC}"/>
              </a:ext>
            </a:extLst>
          </p:cNvPr>
          <p:cNvSpPr txBox="1"/>
          <p:nvPr/>
        </p:nvSpPr>
        <p:spPr>
          <a:xfrm>
            <a:off x="1115616" y="444284"/>
            <a:ext cx="19106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err="1">
                <a:solidFill>
                  <a:schemeClr val="bg1"/>
                </a:solidFill>
              </a:rPr>
              <a:t>Thank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You</a:t>
            </a:r>
            <a:r>
              <a:rPr lang="pt-BR" sz="2000" dirty="0">
                <a:solidFill>
                  <a:schemeClr val="bg1"/>
                </a:solidFill>
              </a:rPr>
              <a:t>!</a:t>
            </a:r>
          </a:p>
          <a:p>
            <a:r>
              <a:rPr lang="pt-BR" sz="2000" dirty="0" err="1">
                <a:solidFill>
                  <a:schemeClr val="bg1"/>
                </a:solidFill>
              </a:rPr>
              <a:t>Muchas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Gracias</a:t>
            </a:r>
            <a:r>
              <a:rPr lang="pt-BR" sz="2000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4CA2BFAA-4793-C24B-AED1-737BF9A74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283718"/>
            <a:ext cx="3024336" cy="214895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4E80DD7-394B-E64B-9AF8-6AB84F73F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1439845"/>
            <a:ext cx="2777741" cy="370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948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8B25FF8-CC43-4430-9EAB-611452359437}"/>
              </a:ext>
            </a:extLst>
          </p:cNvPr>
          <p:cNvSpPr/>
          <p:nvPr/>
        </p:nvSpPr>
        <p:spPr>
          <a:xfrm>
            <a:off x="0" y="-26995"/>
            <a:ext cx="9144000" cy="817823"/>
          </a:xfrm>
          <a:prstGeom prst="rect">
            <a:avLst/>
          </a:prstGeom>
          <a:solidFill>
            <a:srgbClr val="221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8B0CCF6-8784-445A-A637-27A78D694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02" r="61920"/>
          <a:stretch/>
        </p:blipFill>
        <p:spPr bwMode="auto">
          <a:xfrm rot="10800000">
            <a:off x="8159117" y="-9513"/>
            <a:ext cx="984883" cy="81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6D19638-C1CC-4542-AEB0-D4C117C06F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68" b="29397"/>
          <a:stretch/>
        </p:blipFill>
        <p:spPr>
          <a:xfrm>
            <a:off x="7997701" y="4660026"/>
            <a:ext cx="1256871" cy="41269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3ED1B69-5518-441D-B6EB-75B9660F8AA3}"/>
              </a:ext>
            </a:extLst>
          </p:cNvPr>
          <p:cNvSpPr txBox="1"/>
          <p:nvPr/>
        </p:nvSpPr>
        <p:spPr>
          <a:xfrm>
            <a:off x="323528" y="147722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badi" panose="020B0604020104020204" pitchFamily="34" charset="0"/>
              </a:rPr>
              <a:t>Disclosure</a:t>
            </a:r>
            <a:endParaRPr lang="pt-BR" sz="32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1D989D-57D8-FC4F-B6E6-4BA8E1A79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987" y="1015083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No </a:t>
            </a:r>
            <a:r>
              <a:rPr lang="pt-BR" dirty="0" err="1"/>
              <a:t>conflicts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interest</a:t>
            </a:r>
            <a:r>
              <a:rPr lang="pt-BR" dirty="0"/>
              <a:t>.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84786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8B25FF8-CC43-4430-9EAB-611452359437}"/>
              </a:ext>
            </a:extLst>
          </p:cNvPr>
          <p:cNvSpPr/>
          <p:nvPr/>
        </p:nvSpPr>
        <p:spPr>
          <a:xfrm>
            <a:off x="0" y="-26995"/>
            <a:ext cx="9144000" cy="817823"/>
          </a:xfrm>
          <a:prstGeom prst="rect">
            <a:avLst/>
          </a:prstGeom>
          <a:solidFill>
            <a:srgbClr val="221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8B0CCF6-8784-445A-A637-27A78D694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02" r="61920"/>
          <a:stretch/>
        </p:blipFill>
        <p:spPr bwMode="auto">
          <a:xfrm rot="10800000">
            <a:off x="8159117" y="-9513"/>
            <a:ext cx="984883" cy="81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3ED1B69-5518-441D-B6EB-75B9660F8AA3}"/>
              </a:ext>
            </a:extLst>
          </p:cNvPr>
          <p:cNvSpPr txBox="1"/>
          <p:nvPr/>
        </p:nvSpPr>
        <p:spPr>
          <a:xfrm>
            <a:off x="323528" y="147722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>
                <a:solidFill>
                  <a:schemeClr val="bg1"/>
                </a:solidFill>
              </a:rPr>
              <a:t>Gender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Identity</a:t>
            </a:r>
            <a:endParaRPr lang="pt-BR" sz="32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1D989D-57D8-FC4F-B6E6-4BA8E1A79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65544"/>
            <a:ext cx="8712968" cy="38384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800" dirty="0" err="1">
                <a:latin typeface="Abadi" panose="020B0604020104020204" pitchFamily="34" charset="0"/>
              </a:rPr>
              <a:t>Gender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identity</a:t>
            </a:r>
            <a:r>
              <a:rPr lang="pt-BR" sz="1800" dirty="0">
                <a:latin typeface="Abadi" panose="020B0604020104020204" pitchFamily="34" charset="0"/>
              </a:rPr>
              <a:t>: </a:t>
            </a:r>
            <a:r>
              <a:rPr lang="pt-BR" sz="1800" dirty="0" err="1">
                <a:latin typeface="Abadi" panose="020B0604020104020204" pitchFamily="34" charset="0"/>
              </a:rPr>
              <a:t>Internal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sense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of</a:t>
            </a:r>
            <a:r>
              <a:rPr lang="pt-BR" sz="1800" dirty="0">
                <a:latin typeface="Abadi" panose="020B0604020104020204" pitchFamily="34" charset="0"/>
              </a:rPr>
              <a:t> a </a:t>
            </a:r>
            <a:r>
              <a:rPr lang="pt-BR" sz="1800" dirty="0" err="1">
                <a:latin typeface="Abadi" panose="020B0604020104020204" pitchFamily="34" charset="0"/>
              </a:rPr>
              <a:t>gendered</a:t>
            </a:r>
            <a:r>
              <a:rPr lang="pt-BR" sz="1800" dirty="0">
                <a:latin typeface="Abadi" panose="020B0604020104020204" pitchFamily="34" charset="0"/>
              </a:rPr>
              <a:t> self, includes </a:t>
            </a:r>
            <a:r>
              <a:rPr lang="pt-BR" sz="1800" dirty="0" err="1">
                <a:latin typeface="Abadi" panose="020B0604020104020204" pitchFamily="34" charset="0"/>
              </a:rPr>
              <a:t>gender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expression</a:t>
            </a:r>
            <a:r>
              <a:rPr lang="pt-BR" sz="1800" dirty="0">
                <a:latin typeface="Abadi" panose="020B0604020104020204" pitchFamily="34" charset="0"/>
              </a:rPr>
              <a:t>: </a:t>
            </a:r>
            <a:r>
              <a:rPr lang="pt-BR" sz="1800" dirty="0" err="1">
                <a:latin typeface="Abadi" panose="020B0604020104020204" pitchFamily="34" charset="0"/>
              </a:rPr>
              <a:t>how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we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dress</a:t>
            </a:r>
            <a:r>
              <a:rPr lang="pt-BR" sz="1800" dirty="0">
                <a:latin typeface="Abadi" panose="020B0604020104020204" pitchFamily="34" charset="0"/>
              </a:rPr>
              <a:t>, </a:t>
            </a:r>
            <a:r>
              <a:rPr lang="pt-BR" sz="1800" dirty="0" err="1">
                <a:latin typeface="Abadi" panose="020B0604020104020204" pitchFamily="34" charset="0"/>
              </a:rPr>
              <a:t>style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hair</a:t>
            </a:r>
            <a:r>
              <a:rPr lang="pt-BR" sz="1800" dirty="0">
                <a:latin typeface="Abadi" panose="020B0604020104020204" pitchFamily="34" charset="0"/>
              </a:rPr>
              <a:t>, </a:t>
            </a:r>
            <a:r>
              <a:rPr lang="pt-BR" sz="1800" dirty="0" err="1">
                <a:latin typeface="Abadi" panose="020B0604020104020204" pitchFamily="34" charset="0"/>
              </a:rPr>
              <a:t>voice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level</a:t>
            </a:r>
            <a:r>
              <a:rPr lang="pt-BR" sz="1800" dirty="0">
                <a:latin typeface="Abadi" panose="020B0604020104020204" pitchFamily="34" charset="0"/>
              </a:rPr>
              <a:t>, move.</a:t>
            </a:r>
          </a:p>
          <a:p>
            <a:pPr marL="0" indent="0">
              <a:buNone/>
            </a:pPr>
            <a:endParaRPr lang="pt-BR" sz="1800" dirty="0">
              <a:latin typeface="Abadi" panose="020B0604020104020204" pitchFamily="34" charset="0"/>
            </a:endParaRPr>
          </a:p>
          <a:p>
            <a:pPr marL="0" lvl="0" indent="0">
              <a:buNone/>
            </a:pPr>
            <a:r>
              <a:rPr lang="pt-BR" sz="1800" dirty="0" err="1">
                <a:latin typeface="Abadi" panose="020B0604020104020204" pitchFamily="34" charset="0"/>
              </a:rPr>
              <a:t>Internal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and</a:t>
            </a:r>
            <a:r>
              <a:rPr lang="pt-BR" sz="1800" dirty="0">
                <a:latin typeface="Abadi" panose="020B0604020104020204" pitchFamily="34" charset="0"/>
              </a:rPr>
              <a:t> individual </a:t>
            </a:r>
            <a:r>
              <a:rPr lang="pt-BR" sz="1800" dirty="0" err="1">
                <a:latin typeface="Abadi" panose="020B0604020104020204" pitchFamily="34" charset="0"/>
              </a:rPr>
              <a:t>experience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of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each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person's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gender</a:t>
            </a:r>
            <a:r>
              <a:rPr lang="pt-BR" sz="1800" dirty="0">
                <a:latin typeface="Abadi" panose="020B0604020104020204" pitchFamily="34" charset="0"/>
              </a:rPr>
              <a:t>, </a:t>
            </a:r>
            <a:r>
              <a:rPr lang="pt-BR" sz="1800" dirty="0" err="1">
                <a:latin typeface="Abadi" panose="020B0604020104020204" pitchFamily="34" charset="0"/>
              </a:rPr>
              <a:t>which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may</a:t>
            </a:r>
            <a:r>
              <a:rPr lang="pt-BR" sz="1800" dirty="0">
                <a:latin typeface="Abadi" panose="020B0604020104020204" pitchFamily="34" charset="0"/>
              </a:rPr>
              <a:t>  (</a:t>
            </a:r>
            <a:r>
              <a:rPr lang="pt-BR" sz="1800" dirty="0" err="1">
                <a:latin typeface="Abadi" panose="020B0604020104020204" pitchFamily="34" charset="0"/>
              </a:rPr>
              <a:t>Cis</a:t>
            </a:r>
            <a:r>
              <a:rPr lang="pt-BR" sz="1800" dirty="0">
                <a:latin typeface="Abadi" panose="020B0604020104020204" pitchFamily="34" charset="0"/>
              </a:rPr>
              <a:t>) </a:t>
            </a:r>
            <a:r>
              <a:rPr lang="pt-BR" sz="1800" dirty="0" err="1">
                <a:latin typeface="Abadi" panose="020B0604020104020204" pitchFamily="34" charset="0"/>
              </a:rPr>
              <a:t>or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may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not</a:t>
            </a:r>
            <a:r>
              <a:rPr lang="pt-BR" sz="1800" dirty="0">
                <a:latin typeface="Abadi" panose="020B0604020104020204" pitchFamily="34" charset="0"/>
              </a:rPr>
              <a:t> (</a:t>
            </a:r>
            <a:r>
              <a:rPr lang="pt-BR" sz="1800" dirty="0" err="1">
                <a:latin typeface="Abadi" panose="020B0604020104020204" pitchFamily="34" charset="0"/>
              </a:rPr>
              <a:t>Trans</a:t>
            </a:r>
            <a:r>
              <a:rPr lang="pt-BR" sz="1800" dirty="0">
                <a:latin typeface="Abadi" panose="020B0604020104020204" pitchFamily="34" charset="0"/>
              </a:rPr>
              <a:t>) </a:t>
            </a:r>
            <a:r>
              <a:rPr lang="pt-BR" sz="1800" dirty="0" err="1">
                <a:latin typeface="Abadi" panose="020B0604020104020204" pitchFamily="34" charset="0"/>
              </a:rPr>
              <a:t>correspond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to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the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biological</a:t>
            </a:r>
            <a:r>
              <a:rPr lang="pt-BR" sz="1800" dirty="0">
                <a:latin typeface="Abadi" panose="020B0604020104020204" pitchFamily="34" charset="0"/>
              </a:rPr>
              <a:t> sex. </a:t>
            </a:r>
          </a:p>
          <a:p>
            <a:pPr marL="0" lvl="0" indent="0">
              <a:buNone/>
            </a:pPr>
            <a:endParaRPr lang="pt-BR" sz="1800" dirty="0">
              <a:latin typeface="Abadi" panose="020B0604020104020204" pitchFamily="34" charset="0"/>
            </a:endParaRPr>
          </a:p>
          <a:p>
            <a:pPr marL="0" lvl="0" indent="0">
              <a:buNone/>
            </a:pPr>
            <a:r>
              <a:rPr lang="pt-BR" sz="1800" dirty="0">
                <a:latin typeface="Abadi" panose="020B0604020104020204" pitchFamily="34" charset="0"/>
              </a:rPr>
              <a:t>It includes </a:t>
            </a:r>
            <a:r>
              <a:rPr lang="pt-BR" sz="1800" dirty="0" err="1">
                <a:latin typeface="Abadi" panose="020B0604020104020204" pitchFamily="34" charset="0"/>
              </a:rPr>
              <a:t>the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personal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awareness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of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the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body</a:t>
            </a:r>
            <a:r>
              <a:rPr lang="pt-BR" sz="1800" dirty="0">
                <a:latin typeface="Abadi" panose="020B0604020104020204" pitchFamily="34" charset="0"/>
              </a:rPr>
              <a:t>, in </a:t>
            </a:r>
            <a:r>
              <a:rPr lang="pt-BR" sz="1800" dirty="0" err="1">
                <a:latin typeface="Abadi" panose="020B0604020104020204" pitchFamily="34" charset="0"/>
              </a:rPr>
              <a:t>which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aesthetic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and</a:t>
            </a:r>
            <a:r>
              <a:rPr lang="pt-BR" sz="1800" dirty="0">
                <a:latin typeface="Abadi" panose="020B0604020104020204" pitchFamily="34" charset="0"/>
              </a:rPr>
              <a:t> / </a:t>
            </a:r>
            <a:r>
              <a:rPr lang="pt-BR" sz="1800" dirty="0" err="1">
                <a:latin typeface="Abadi" panose="020B0604020104020204" pitchFamily="34" charset="0"/>
              </a:rPr>
              <a:t>or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anatomical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modifications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may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be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performed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by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choice</a:t>
            </a:r>
            <a:r>
              <a:rPr lang="pt-BR" sz="1800" dirty="0">
                <a:latin typeface="Abadi" panose="020B0604020104020204" pitchFamily="34" charset="0"/>
              </a:rPr>
              <a:t>, </a:t>
            </a:r>
            <a:r>
              <a:rPr lang="pt-BR" sz="1800" dirty="0" err="1">
                <a:latin typeface="Abadi" panose="020B0604020104020204" pitchFamily="34" charset="0"/>
              </a:rPr>
              <a:t>by</a:t>
            </a:r>
            <a:r>
              <a:rPr lang="pt-BR" sz="1800" dirty="0">
                <a:latin typeface="Abadi" panose="020B0604020104020204" pitchFamily="34" charset="0"/>
              </a:rPr>
              <a:t> medical, </a:t>
            </a:r>
            <a:r>
              <a:rPr lang="pt-BR" sz="1800" dirty="0" err="1">
                <a:latin typeface="Abadi" panose="020B0604020104020204" pitchFamily="34" charset="0"/>
              </a:rPr>
              <a:t>surgical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or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other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means</a:t>
            </a:r>
            <a:r>
              <a:rPr lang="pt-BR" sz="1800" dirty="0">
                <a:latin typeface="Abadi" panose="020B0604020104020204" pitchFamily="34" charset="0"/>
              </a:rPr>
              <a:t>.</a:t>
            </a:r>
          </a:p>
          <a:p>
            <a:pPr marL="0" lvl="0" indent="0">
              <a:buNone/>
            </a:pPr>
            <a:endParaRPr lang="pt-BR" sz="1800" dirty="0">
              <a:latin typeface="Abadi" panose="020B0604020104020204" pitchFamily="34" charset="0"/>
            </a:endParaRPr>
          </a:p>
          <a:p>
            <a:pPr marL="0" lvl="0" indent="0">
              <a:buNone/>
            </a:pPr>
            <a:r>
              <a:rPr lang="pt-BR" sz="1800" dirty="0" err="1">
                <a:latin typeface="Abadi" panose="020B0604020104020204" pitchFamily="34" charset="0"/>
              </a:rPr>
              <a:t>We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all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have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our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gender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identity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because</a:t>
            </a:r>
            <a:r>
              <a:rPr lang="pt-BR" sz="1800" dirty="0">
                <a:latin typeface="Abadi" panose="020B0604020104020204" pitchFamily="34" charset="0"/>
              </a:rPr>
              <a:t> it </a:t>
            </a:r>
            <a:r>
              <a:rPr lang="pt-BR" sz="1800" dirty="0" err="1">
                <a:latin typeface="Abadi" panose="020B0604020104020204" pitchFamily="34" charset="0"/>
              </a:rPr>
              <a:t>is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the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way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we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see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ourselves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and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we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want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to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be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seen</a:t>
            </a:r>
            <a:r>
              <a:rPr lang="pt-BR" sz="1800" dirty="0">
                <a:latin typeface="Abadi" panose="020B0604020104020204" pitchFamily="34" charset="0"/>
              </a:rPr>
              <a:t>, </a:t>
            </a:r>
            <a:r>
              <a:rPr lang="pt-BR" sz="1800" dirty="0" err="1">
                <a:latin typeface="Abadi" panose="020B0604020104020204" pitchFamily="34" charset="0"/>
              </a:rPr>
              <a:t>recognized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and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respected</a:t>
            </a:r>
            <a:r>
              <a:rPr lang="pt-BR" sz="1800" dirty="0">
                <a:latin typeface="Abadi" panose="020B0604020104020204" pitchFamily="34" charset="0"/>
              </a:rPr>
              <a:t> as </a:t>
            </a:r>
            <a:r>
              <a:rPr lang="pt-BR" sz="1800" dirty="0" err="1">
                <a:latin typeface="Abadi" panose="020B0604020104020204" pitchFamily="34" charset="0"/>
              </a:rPr>
              <a:t>men</a:t>
            </a:r>
            <a:r>
              <a:rPr lang="pt-BR" sz="1800" dirty="0">
                <a:latin typeface="Abadi" panose="020B0604020104020204" pitchFamily="34" charset="0"/>
              </a:rPr>
              <a:t>, </a:t>
            </a:r>
            <a:r>
              <a:rPr lang="pt-BR" sz="1800" dirty="0" err="1">
                <a:latin typeface="Abadi" panose="020B0604020104020204" pitchFamily="34" charset="0"/>
              </a:rPr>
              <a:t>women</a:t>
            </a:r>
            <a:r>
              <a:rPr lang="pt-BR" sz="1800" dirty="0">
                <a:latin typeface="Abadi" panose="020B0604020104020204" pitchFamily="34" charset="0"/>
              </a:rPr>
              <a:t>, travestis, </a:t>
            </a:r>
            <a:r>
              <a:rPr lang="pt-BR" sz="1800" dirty="0" err="1">
                <a:latin typeface="Abadi" panose="020B0604020104020204" pitchFamily="34" charset="0"/>
              </a:rPr>
              <a:t>transgender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people</a:t>
            </a:r>
            <a:r>
              <a:rPr lang="pt-BR" sz="1800" dirty="0">
                <a:latin typeface="Abadi" panose="020B0604020104020204" pitchFamily="34" charset="0"/>
              </a:rPr>
              <a:t>, non-</a:t>
            </a:r>
            <a:r>
              <a:rPr lang="pt-BR" sz="1800" dirty="0" err="1">
                <a:latin typeface="Abadi" panose="020B0604020104020204" pitchFamily="34" charset="0"/>
              </a:rPr>
              <a:t>binary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or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any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other</a:t>
            </a:r>
            <a:r>
              <a:rPr lang="pt-BR" sz="1800" dirty="0">
                <a:latin typeface="Abadi" panose="020B0604020104020204" pitchFamily="34" charset="0"/>
              </a:rPr>
              <a:t> </a:t>
            </a:r>
            <a:r>
              <a:rPr lang="pt-BR" sz="1800" dirty="0" err="1">
                <a:latin typeface="Abadi" panose="020B0604020104020204" pitchFamily="34" charset="0"/>
              </a:rPr>
              <a:t>category</a:t>
            </a:r>
            <a:r>
              <a:rPr lang="pt-BR" sz="1800" dirty="0">
                <a:latin typeface="Abadi" panose="020B06040201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4132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8B25FF8-CC43-4430-9EAB-611452359437}"/>
              </a:ext>
            </a:extLst>
          </p:cNvPr>
          <p:cNvSpPr/>
          <p:nvPr/>
        </p:nvSpPr>
        <p:spPr>
          <a:xfrm>
            <a:off x="0" y="-26995"/>
            <a:ext cx="9144000" cy="817823"/>
          </a:xfrm>
          <a:prstGeom prst="rect">
            <a:avLst/>
          </a:prstGeom>
          <a:solidFill>
            <a:srgbClr val="221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dirty="0" err="1"/>
              <a:t>Burden</a:t>
            </a:r>
            <a:r>
              <a:rPr lang="pt-BR" sz="2000" dirty="0"/>
              <a:t> </a:t>
            </a:r>
            <a:r>
              <a:rPr lang="pt-BR" sz="2000" dirty="0" err="1"/>
              <a:t>of</a:t>
            </a:r>
            <a:r>
              <a:rPr lang="pt-BR" sz="2000" dirty="0"/>
              <a:t> HIV </a:t>
            </a:r>
            <a:r>
              <a:rPr lang="pt-BR" sz="2000" dirty="0" err="1"/>
              <a:t>among</a:t>
            </a:r>
            <a:r>
              <a:rPr lang="pt-BR" sz="2000" dirty="0"/>
              <a:t> </a:t>
            </a:r>
            <a:r>
              <a:rPr lang="pt-BR" sz="2000" dirty="0" err="1"/>
              <a:t>Transwomen</a:t>
            </a:r>
            <a:endParaRPr lang="pt-BR" sz="200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8B0CCF6-8784-445A-A637-27A78D694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02" r="61920"/>
          <a:stretch/>
        </p:blipFill>
        <p:spPr bwMode="auto">
          <a:xfrm rot="10800000">
            <a:off x="8159117" y="-9513"/>
            <a:ext cx="984883" cy="81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6D19638-C1CC-4542-AEB0-D4C117C06F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68" b="29397"/>
          <a:stretch/>
        </p:blipFill>
        <p:spPr>
          <a:xfrm>
            <a:off x="7997701" y="4660026"/>
            <a:ext cx="1256871" cy="412694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1D989D-57D8-FC4F-B6E6-4BA8E1A79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941"/>
            <a:ext cx="8229600" cy="3394472"/>
          </a:xfrm>
        </p:spPr>
        <p:txBody>
          <a:bodyPr>
            <a:normAutofit fontScale="92500" lnSpcReduction="10000"/>
          </a:bodyPr>
          <a:lstStyle/>
          <a:p>
            <a:pPr marL="0" indent="0" eaLnBrk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pt-BR" sz="3300" dirty="0" err="1">
                <a:latin typeface="Abadi" panose="020B0604020104020204" pitchFamily="34" charset="0"/>
                <a:cs typeface="Abadi MT Condensed Light"/>
              </a:rPr>
              <a:t>Globally</a:t>
            </a:r>
            <a:r>
              <a:rPr lang="pt-BR" sz="3300" dirty="0">
                <a:latin typeface="Abadi" panose="020B0604020104020204" pitchFamily="34" charset="0"/>
                <a:cs typeface="Abadi MT Condensed Light"/>
              </a:rPr>
              <a:t> HIV </a:t>
            </a:r>
            <a:r>
              <a:rPr lang="pt-BR" sz="3300" dirty="0" err="1">
                <a:latin typeface="Abadi" panose="020B0604020104020204" pitchFamily="34" charset="0"/>
                <a:cs typeface="Abadi MT Condensed Light"/>
              </a:rPr>
              <a:t>infection</a:t>
            </a:r>
            <a:r>
              <a:rPr lang="pt-BR" sz="3300" dirty="0">
                <a:latin typeface="Abadi" panose="020B0604020104020204" pitchFamily="34" charset="0"/>
                <a:cs typeface="Abadi MT Condensed Light"/>
              </a:rPr>
              <a:t> rates </a:t>
            </a:r>
            <a:r>
              <a:rPr lang="pt-BR" sz="3300" dirty="0" err="1">
                <a:latin typeface="Abadi" panose="020B0604020104020204" pitchFamily="34" charset="0"/>
                <a:cs typeface="Abadi MT Condensed Light"/>
              </a:rPr>
              <a:t>among</a:t>
            </a:r>
            <a:r>
              <a:rPr lang="pt-BR" sz="3300" dirty="0">
                <a:latin typeface="Abadi" panose="020B0604020104020204" pitchFamily="34" charset="0"/>
                <a:cs typeface="Abadi MT Condensed Light"/>
              </a:rPr>
              <a:t> travestis </a:t>
            </a:r>
            <a:r>
              <a:rPr lang="pt-BR" sz="3300" dirty="0" err="1">
                <a:latin typeface="Abadi" panose="020B0604020104020204" pitchFamily="34" charset="0"/>
                <a:cs typeface="Abadi MT Condensed Light"/>
              </a:rPr>
              <a:t>and</a:t>
            </a:r>
            <a:r>
              <a:rPr lang="pt-BR" sz="3300" dirty="0">
                <a:latin typeface="Abadi" panose="020B0604020104020204" pitchFamily="34" charset="0"/>
                <a:cs typeface="Abadi MT Condensed Light"/>
              </a:rPr>
              <a:t> transexual </a:t>
            </a:r>
            <a:r>
              <a:rPr lang="pt-BR" sz="3300" dirty="0" err="1">
                <a:latin typeface="Abadi" panose="020B0604020104020204" pitchFamily="34" charset="0"/>
                <a:cs typeface="Abadi MT Condensed Light"/>
              </a:rPr>
              <a:t>women</a:t>
            </a:r>
            <a:r>
              <a:rPr lang="pt-BR" sz="3300" dirty="0">
                <a:latin typeface="Abadi" panose="020B0604020104020204" pitchFamily="34" charset="0"/>
                <a:cs typeface="Abadi MT Condensed Light"/>
              </a:rPr>
              <a:t> are </a:t>
            </a:r>
            <a:r>
              <a:rPr lang="pt-BR" sz="3300" dirty="0" err="1">
                <a:latin typeface="Abadi" panose="020B0604020104020204" pitchFamily="34" charset="0"/>
                <a:cs typeface="Abadi MT Condensed Light"/>
              </a:rPr>
              <a:t>disproportionately</a:t>
            </a:r>
            <a:r>
              <a:rPr lang="pt-BR" sz="3300" dirty="0">
                <a:latin typeface="Abadi" panose="020B0604020104020204" pitchFamily="34" charset="0"/>
                <a:cs typeface="Abadi MT Condensed Light"/>
              </a:rPr>
              <a:t> </a:t>
            </a:r>
            <a:r>
              <a:rPr lang="pt-BR" sz="3300" dirty="0" err="1">
                <a:latin typeface="Abadi" panose="020B0604020104020204" pitchFamily="34" charset="0"/>
                <a:cs typeface="Abadi MT Condensed Light"/>
              </a:rPr>
              <a:t>higher</a:t>
            </a:r>
            <a:r>
              <a:rPr lang="pt-BR" sz="3300" dirty="0">
                <a:latin typeface="Abadi" panose="020B0604020104020204" pitchFamily="34" charset="0"/>
                <a:cs typeface="Abadi MT Condensed Light"/>
              </a:rPr>
              <a:t> </a:t>
            </a:r>
            <a:r>
              <a:rPr lang="pt-BR" sz="3300" dirty="0" err="1">
                <a:latin typeface="Abadi" panose="020B0604020104020204" pitchFamily="34" charset="0"/>
                <a:cs typeface="Abadi MT Condensed Light"/>
              </a:rPr>
              <a:t>than</a:t>
            </a:r>
            <a:r>
              <a:rPr lang="pt-BR" sz="3300" dirty="0">
                <a:latin typeface="Abadi" panose="020B0604020104020204" pitchFamily="34" charset="0"/>
                <a:cs typeface="Abadi MT Condensed Light"/>
              </a:rPr>
              <a:t> </a:t>
            </a:r>
            <a:r>
              <a:rPr lang="pt-BR" sz="3300" dirty="0" err="1">
                <a:latin typeface="Abadi" panose="020B0604020104020204" pitchFamily="34" charset="0"/>
                <a:cs typeface="Abadi MT Condensed Light"/>
              </a:rPr>
              <a:t>among</a:t>
            </a:r>
            <a:r>
              <a:rPr lang="pt-BR" sz="3300" dirty="0">
                <a:latin typeface="Abadi" panose="020B0604020104020204" pitchFamily="34" charset="0"/>
                <a:cs typeface="Abadi MT Condensed Light"/>
              </a:rPr>
              <a:t> </a:t>
            </a:r>
            <a:r>
              <a:rPr lang="pt-BR" sz="3300" dirty="0" err="1">
                <a:latin typeface="Abadi" panose="020B0604020104020204" pitchFamily="34" charset="0"/>
                <a:cs typeface="Abadi MT Condensed Light"/>
              </a:rPr>
              <a:t>the</a:t>
            </a:r>
            <a:r>
              <a:rPr lang="pt-BR" sz="3300" dirty="0">
                <a:latin typeface="Abadi" panose="020B0604020104020204" pitchFamily="34" charset="0"/>
                <a:cs typeface="Abadi MT Condensed Light"/>
              </a:rPr>
              <a:t> general </a:t>
            </a:r>
            <a:r>
              <a:rPr lang="pt-BR" sz="3300" dirty="0" err="1">
                <a:latin typeface="Abadi" panose="020B0604020104020204" pitchFamily="34" charset="0"/>
                <a:cs typeface="Abadi MT Condensed Light"/>
              </a:rPr>
              <a:t>population</a:t>
            </a:r>
            <a:r>
              <a:rPr lang="pt-BR" sz="3300" dirty="0">
                <a:latin typeface="Abadi" panose="020B0604020104020204" pitchFamily="34" charset="0"/>
                <a:cs typeface="Abadi MT Condensed Light"/>
              </a:rPr>
              <a:t>. </a:t>
            </a:r>
            <a:r>
              <a:rPr lang="pt-BR" sz="3300" dirty="0" err="1">
                <a:latin typeface="Abadi" panose="020B0604020104020204" pitchFamily="34" charset="0"/>
                <a:cs typeface="Abadi MT Condensed Light"/>
              </a:rPr>
              <a:t>Estimated</a:t>
            </a:r>
            <a:r>
              <a:rPr lang="pt-BR" sz="3300" dirty="0">
                <a:latin typeface="Abadi" panose="020B0604020104020204" pitchFamily="34" charset="0"/>
                <a:cs typeface="Abadi MT Condensed Light"/>
              </a:rPr>
              <a:t> </a:t>
            </a:r>
            <a:r>
              <a:rPr lang="pt-BR" sz="3300" dirty="0" err="1">
                <a:latin typeface="Abadi" panose="020B0604020104020204" pitchFamily="34" charset="0"/>
                <a:cs typeface="Abadi MT Condensed Light"/>
              </a:rPr>
              <a:t>prevalence</a:t>
            </a:r>
            <a:r>
              <a:rPr lang="pt-BR" sz="3300" dirty="0">
                <a:latin typeface="Abadi" panose="020B0604020104020204" pitchFamily="34" charset="0"/>
                <a:cs typeface="Abadi MT Condensed Light"/>
              </a:rPr>
              <a:t> </a:t>
            </a:r>
            <a:r>
              <a:rPr lang="pt-BR" sz="3300" dirty="0" err="1">
                <a:latin typeface="Abadi" panose="020B0604020104020204" pitchFamily="34" charset="0"/>
                <a:cs typeface="Abadi MT Condensed Light"/>
              </a:rPr>
              <a:t>is</a:t>
            </a:r>
            <a:r>
              <a:rPr lang="pt-BR" sz="3300" dirty="0">
                <a:latin typeface="Abadi" panose="020B0604020104020204" pitchFamily="34" charset="0"/>
                <a:cs typeface="Abadi MT Condensed Light"/>
              </a:rPr>
              <a:t> 49 times </a:t>
            </a:r>
            <a:r>
              <a:rPr lang="pt-BR" sz="3300" dirty="0" err="1">
                <a:latin typeface="Abadi" panose="020B0604020104020204" pitchFamily="34" charset="0"/>
                <a:cs typeface="Abadi MT Condensed Light"/>
              </a:rPr>
              <a:t>higher</a:t>
            </a:r>
            <a:r>
              <a:rPr lang="pt-BR" sz="3300" dirty="0">
                <a:latin typeface="Abadi" panose="020B0604020104020204" pitchFamily="34" charset="0"/>
                <a:cs typeface="Abadi MT Condensed Light"/>
              </a:rPr>
              <a:t> </a:t>
            </a:r>
            <a:r>
              <a:rPr lang="pt-BR" sz="3300" dirty="0" err="1">
                <a:latin typeface="Abadi" panose="020B0604020104020204" pitchFamily="34" charset="0"/>
                <a:cs typeface="Abadi MT Condensed Light"/>
              </a:rPr>
              <a:t>than</a:t>
            </a:r>
            <a:r>
              <a:rPr lang="pt-BR" sz="3300" dirty="0">
                <a:latin typeface="Abadi" panose="020B0604020104020204" pitchFamily="34" charset="0"/>
                <a:cs typeface="Abadi MT Condensed Light"/>
              </a:rPr>
              <a:t> </a:t>
            </a:r>
            <a:r>
              <a:rPr lang="pt-BR" sz="3300" dirty="0" err="1">
                <a:latin typeface="Abadi" panose="020B0604020104020204" pitchFamily="34" charset="0"/>
                <a:cs typeface="Abadi MT Condensed Light"/>
              </a:rPr>
              <a:t>the</a:t>
            </a:r>
            <a:r>
              <a:rPr lang="pt-BR" sz="3300" dirty="0">
                <a:latin typeface="Abadi" panose="020B0604020104020204" pitchFamily="34" charset="0"/>
                <a:cs typeface="Abadi MT Condensed Light"/>
              </a:rPr>
              <a:t> </a:t>
            </a:r>
            <a:r>
              <a:rPr lang="pt-BR" sz="3300" dirty="0" err="1">
                <a:latin typeface="Abadi" panose="020B0604020104020204" pitchFamily="34" charset="0"/>
                <a:cs typeface="Abadi MT Condensed Light"/>
              </a:rPr>
              <a:t>prevalence</a:t>
            </a:r>
            <a:r>
              <a:rPr lang="pt-BR" sz="3300" dirty="0">
                <a:latin typeface="Abadi" panose="020B0604020104020204" pitchFamily="34" charset="0"/>
                <a:cs typeface="Abadi MT Condensed Light"/>
              </a:rPr>
              <a:t> </a:t>
            </a:r>
            <a:r>
              <a:rPr lang="pt-BR" sz="3300" dirty="0" err="1">
                <a:latin typeface="Abadi" panose="020B0604020104020204" pitchFamily="34" charset="0"/>
                <a:cs typeface="Abadi MT Condensed Light"/>
              </a:rPr>
              <a:t>among</a:t>
            </a:r>
            <a:r>
              <a:rPr lang="pt-BR" sz="3300" dirty="0">
                <a:latin typeface="Abadi" panose="020B0604020104020204" pitchFamily="34" charset="0"/>
                <a:cs typeface="Abadi MT Condensed Light"/>
              </a:rPr>
              <a:t> </a:t>
            </a:r>
            <a:r>
              <a:rPr lang="pt-BR" sz="3300" dirty="0" err="1">
                <a:latin typeface="Abadi" panose="020B0604020104020204" pitchFamily="34" charset="0"/>
                <a:cs typeface="Abadi MT Condensed Light"/>
              </a:rPr>
              <a:t>other</a:t>
            </a:r>
            <a:r>
              <a:rPr lang="pt-BR" sz="3300" dirty="0">
                <a:latin typeface="Abadi" panose="020B0604020104020204" pitchFamily="34" charset="0"/>
                <a:cs typeface="Abadi MT Condensed Light"/>
              </a:rPr>
              <a:t> </a:t>
            </a:r>
            <a:r>
              <a:rPr lang="pt-BR" sz="3300" dirty="0" err="1">
                <a:latin typeface="Abadi" panose="020B0604020104020204" pitchFamily="34" charset="0"/>
                <a:cs typeface="Abadi MT Condensed Light"/>
              </a:rPr>
              <a:t>adults</a:t>
            </a:r>
            <a:r>
              <a:rPr lang="pt-BR" sz="3300" dirty="0">
                <a:latin typeface="Abadi" panose="020B0604020104020204" pitchFamily="34" charset="0"/>
                <a:cs typeface="Abadi MT Condensed Light"/>
              </a:rPr>
              <a:t> in countries </a:t>
            </a:r>
            <a:r>
              <a:rPr lang="pt-BR" sz="3300" dirty="0" err="1">
                <a:latin typeface="Abadi" panose="020B0604020104020204" pitchFamily="34" charset="0"/>
                <a:cs typeface="Abadi MT Condensed Light"/>
              </a:rPr>
              <a:t>with</a:t>
            </a:r>
            <a:r>
              <a:rPr lang="pt-BR" sz="3300" dirty="0">
                <a:latin typeface="Abadi" panose="020B0604020104020204" pitchFamily="34" charset="0"/>
                <a:cs typeface="Abadi MT Condensed Light"/>
              </a:rPr>
              <a:t> </a:t>
            </a:r>
            <a:r>
              <a:rPr lang="pt-BR" sz="3300" dirty="0" err="1">
                <a:latin typeface="Abadi" panose="020B0604020104020204" pitchFamily="34" charset="0"/>
                <a:cs typeface="Abadi MT Condensed Light"/>
              </a:rPr>
              <a:t>available</a:t>
            </a:r>
            <a:r>
              <a:rPr lang="pt-BR" sz="3300" dirty="0">
                <a:latin typeface="Abadi" panose="020B0604020104020204" pitchFamily="34" charset="0"/>
                <a:cs typeface="Abadi MT Condensed Light"/>
              </a:rPr>
              <a:t> data.</a:t>
            </a:r>
          </a:p>
          <a:p>
            <a:pPr marL="0" indent="0" eaLnBrk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pt-BR" sz="2800" b="1" dirty="0">
                <a:latin typeface="Abadi" panose="020B0604020104020204" pitchFamily="34" charset="0"/>
                <a:cs typeface="Abadi MT Condensed Light"/>
              </a:rPr>
              <a:t>			</a:t>
            </a:r>
          </a:p>
          <a:p>
            <a:pPr marL="0" indent="0" eaLnBrk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pt-BR" sz="2800" b="1" dirty="0">
                <a:latin typeface="Abadi" panose="020B0604020104020204" pitchFamily="34" charset="0"/>
                <a:cs typeface="Abadi MT Condensed Light"/>
              </a:rPr>
              <a:t>				</a:t>
            </a:r>
            <a:r>
              <a:rPr lang="pt-BR" sz="2100" dirty="0">
                <a:latin typeface="Abadi" panose="020B0604020104020204" pitchFamily="34" charset="0"/>
                <a:cs typeface="Abadi MT Condensed Light"/>
              </a:rPr>
              <a:t>(</a:t>
            </a:r>
            <a:r>
              <a:rPr lang="pt-BR" sz="2100" dirty="0" err="1">
                <a:latin typeface="Abadi" panose="020B0604020104020204" pitchFamily="34" charset="0"/>
                <a:cs typeface="Abadi MT Condensed Light"/>
              </a:rPr>
              <a:t>Poteat</a:t>
            </a:r>
            <a:r>
              <a:rPr lang="pt-BR" sz="2100" dirty="0">
                <a:latin typeface="Abadi" panose="020B0604020104020204" pitchFamily="34" charset="0"/>
                <a:cs typeface="Abadi MT Condensed Light"/>
              </a:rPr>
              <a:t> </a:t>
            </a:r>
            <a:r>
              <a:rPr lang="pt-BR" sz="2100" dirty="0" err="1">
                <a:latin typeface="Abadi" panose="020B0604020104020204" pitchFamily="34" charset="0"/>
                <a:cs typeface="Abadi MT Condensed Light"/>
              </a:rPr>
              <a:t>T</a:t>
            </a:r>
            <a:r>
              <a:rPr lang="pt-BR" sz="2100" dirty="0">
                <a:latin typeface="Abadi" panose="020B0604020104020204" pitchFamily="34" charset="0"/>
                <a:cs typeface="Abadi MT Condensed Light"/>
              </a:rPr>
              <a:t> et al, 2016, </a:t>
            </a:r>
            <a:r>
              <a:rPr lang="pt-BR" sz="2100" dirty="0" err="1">
                <a:latin typeface="Abadi" panose="020B0604020104020204" pitchFamily="34" charset="0"/>
                <a:cs typeface="Abadi MT Condensed Light"/>
              </a:rPr>
              <a:t>Baral</a:t>
            </a:r>
            <a:r>
              <a:rPr lang="pt-BR" sz="2100" dirty="0">
                <a:latin typeface="Abadi" panose="020B0604020104020204" pitchFamily="34" charset="0"/>
                <a:cs typeface="Abadi MT Condensed Light"/>
              </a:rPr>
              <a:t> et al, 2013) </a:t>
            </a:r>
          </a:p>
          <a:p>
            <a:pPr eaLnBrk="0" fontAlgn="base">
              <a:spcBef>
                <a:spcPct val="0"/>
              </a:spcBef>
              <a:spcAft>
                <a:spcPct val="0"/>
              </a:spcAft>
            </a:pPr>
            <a:endParaRPr lang="pt-BR" sz="2100" dirty="0">
              <a:latin typeface="Abadi" panose="020B0604020104020204" pitchFamily="34" charset="0"/>
            </a:endParaRPr>
          </a:p>
          <a:p>
            <a:pPr marL="0" indent="0" eaLnBrk="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3700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2494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8B25FF8-CC43-4430-9EAB-611452359437}"/>
              </a:ext>
            </a:extLst>
          </p:cNvPr>
          <p:cNvSpPr/>
          <p:nvPr/>
        </p:nvSpPr>
        <p:spPr>
          <a:xfrm>
            <a:off x="0" y="19171"/>
            <a:ext cx="9144000" cy="608364"/>
          </a:xfrm>
          <a:prstGeom prst="rect">
            <a:avLst/>
          </a:prstGeom>
          <a:solidFill>
            <a:srgbClr val="221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dirty="0">
                <a:solidFill>
                  <a:schemeClr val="bg1"/>
                </a:solidFill>
                <a:latin typeface="Abadi" panose="020B0604020104020204" pitchFamily="34" charset="0"/>
              </a:rPr>
              <a:t>“</a:t>
            </a:r>
            <a:r>
              <a:rPr lang="pt-BR" sz="2800" dirty="0" err="1">
                <a:solidFill>
                  <a:schemeClr val="bg1"/>
                </a:solidFill>
                <a:latin typeface="Abadi" panose="020B0604020104020204" pitchFamily="34" charset="0"/>
              </a:rPr>
              <a:t>We</a:t>
            </a:r>
            <a:r>
              <a:rPr lang="pt-BR" sz="2800" dirty="0">
                <a:solidFill>
                  <a:schemeClr val="bg1"/>
                </a:solidFill>
                <a:latin typeface="Abadi" panose="020B0604020104020204" pitchFamily="34" charset="0"/>
              </a:rPr>
              <a:t> do </a:t>
            </a:r>
            <a:r>
              <a:rPr lang="pt-BR" sz="2800" dirty="0" err="1">
                <a:solidFill>
                  <a:schemeClr val="bg1"/>
                </a:solidFill>
                <a:latin typeface="Abadi" panose="020B0604020104020204" pitchFamily="34" charset="0"/>
              </a:rPr>
              <a:t>not</a:t>
            </a:r>
            <a:r>
              <a:rPr lang="pt-BR" sz="28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pt-BR" sz="2800" dirty="0" err="1">
                <a:solidFill>
                  <a:schemeClr val="bg1"/>
                </a:solidFill>
                <a:latin typeface="Abadi" panose="020B0604020104020204" pitchFamily="34" charset="0"/>
              </a:rPr>
              <a:t>exist</a:t>
            </a:r>
            <a:r>
              <a:rPr lang="pt-BR" sz="2800" dirty="0">
                <a:solidFill>
                  <a:schemeClr val="bg1"/>
                </a:solidFill>
                <a:latin typeface="Abadi" panose="020B0604020104020204" pitchFamily="34" charset="0"/>
              </a:rPr>
              <a:t>”</a:t>
            </a:r>
            <a:endParaRPr lang="pt-BR" sz="36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8B0CCF6-8784-445A-A637-27A78D694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02" r="61920"/>
          <a:stretch/>
        </p:blipFill>
        <p:spPr bwMode="auto">
          <a:xfrm rot="10800000">
            <a:off x="8376819" y="-9513"/>
            <a:ext cx="767180" cy="63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B0DFFB-5CD7-DE44-907C-7E13A0548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364" y="1059582"/>
            <a:ext cx="8363272" cy="3425428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Transgender populations have been underrepresented in HIV epidemiologic studies and consequently in HIV </a:t>
            </a:r>
            <a:r>
              <a:rPr lang="en-US" b="1" dirty="0"/>
              <a:t>prevention, care, and treatment programs</a:t>
            </a:r>
            <a:r>
              <a:rPr lang="en-US" dirty="0"/>
              <a:t>. </a:t>
            </a:r>
            <a:endParaRPr lang="pt-BR" dirty="0"/>
          </a:p>
          <a:p>
            <a:pPr lvl="0"/>
            <a:r>
              <a:rPr lang="en-US" dirty="0"/>
              <a:t>Studies highlight the burden of HIV and risk determinants, including intersecting stigmas, as drivers of </a:t>
            </a:r>
            <a:r>
              <a:rPr lang="en-US" dirty="0" err="1"/>
              <a:t>syndemics</a:t>
            </a:r>
            <a:r>
              <a:rPr lang="en-US" dirty="0"/>
              <a:t> among transgender populations. </a:t>
            </a:r>
            <a:endParaRPr lang="pt-BR" dirty="0"/>
          </a:p>
          <a:p>
            <a:pPr lvl="0"/>
            <a:r>
              <a:rPr lang="en-US" dirty="0"/>
              <a:t>Stigma is a powerful social determinant of health and a key driver of HIV disparities among transgender populations.</a:t>
            </a:r>
            <a:endParaRPr lang="pt-BR" dirty="0"/>
          </a:p>
          <a:p>
            <a:pPr marL="0" lvl="0" indent="0">
              <a:buNone/>
            </a:pPr>
            <a:endParaRPr lang="pt-BR" dirty="0"/>
          </a:p>
          <a:p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8325877-2EA9-F54E-A0F9-847360240357}"/>
              </a:ext>
            </a:extLst>
          </p:cNvPr>
          <p:cNvSpPr txBox="1"/>
          <p:nvPr/>
        </p:nvSpPr>
        <p:spPr>
          <a:xfrm>
            <a:off x="4823519" y="4659982"/>
            <a:ext cx="43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Poteat</a:t>
            </a:r>
            <a:r>
              <a:rPr lang="en-US" sz="1600" dirty="0"/>
              <a:t> et al. </a:t>
            </a:r>
            <a:r>
              <a:rPr lang="en-US" sz="1600" dirty="0" err="1"/>
              <a:t>Acquir</a:t>
            </a:r>
            <a:r>
              <a:rPr lang="en-US" sz="1600" dirty="0"/>
              <a:t> </a:t>
            </a:r>
            <a:r>
              <a:rPr lang="en-US" sz="1600" dirty="0" err="1"/>
              <a:t>Imm</a:t>
            </a:r>
            <a:r>
              <a:rPr lang="en-US" sz="1600" dirty="0"/>
              <a:t> </a:t>
            </a:r>
            <a:r>
              <a:rPr lang="en-US" sz="1600" dirty="0" err="1"/>
              <a:t>Defic</a:t>
            </a:r>
            <a:r>
              <a:rPr lang="en-US" sz="1600" dirty="0"/>
              <a:t> </a:t>
            </a:r>
            <a:r>
              <a:rPr lang="en-US" sz="1600" dirty="0" err="1"/>
              <a:t>Syndr</a:t>
            </a:r>
            <a:r>
              <a:rPr lang="en-US" sz="1600" dirty="0"/>
              <a:t>, 2016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349971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8B25FF8-CC43-4430-9EAB-611452359437}"/>
              </a:ext>
            </a:extLst>
          </p:cNvPr>
          <p:cNvSpPr/>
          <p:nvPr/>
        </p:nvSpPr>
        <p:spPr>
          <a:xfrm>
            <a:off x="0" y="-26995"/>
            <a:ext cx="9144000" cy="817823"/>
          </a:xfrm>
          <a:prstGeom prst="rect">
            <a:avLst/>
          </a:prstGeom>
          <a:solidFill>
            <a:srgbClr val="221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8B0CCF6-8784-445A-A637-27A78D694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02" r="61920"/>
          <a:stretch/>
        </p:blipFill>
        <p:spPr bwMode="auto">
          <a:xfrm rot="10800000">
            <a:off x="8159117" y="-9513"/>
            <a:ext cx="984883" cy="81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3ED1B69-5518-441D-B6EB-75B9660F8AA3}"/>
              </a:ext>
            </a:extLst>
          </p:cNvPr>
          <p:cNvSpPr txBox="1"/>
          <p:nvPr/>
        </p:nvSpPr>
        <p:spPr>
          <a:xfrm>
            <a:off x="242713" y="58750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“</a:t>
            </a:r>
            <a:r>
              <a:rPr lang="pt-BR" dirty="0" err="1">
                <a:solidFill>
                  <a:schemeClr val="bg1"/>
                </a:solidFill>
              </a:rPr>
              <a:t>Transgender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women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and</a:t>
            </a:r>
            <a:r>
              <a:rPr lang="pt-BR" dirty="0">
                <a:solidFill>
                  <a:schemeClr val="bg1"/>
                </a:solidFill>
              </a:rPr>
              <a:t> HIV-</a:t>
            </a:r>
            <a:r>
              <a:rPr lang="pt-BR" dirty="0" err="1">
                <a:solidFill>
                  <a:schemeClr val="bg1"/>
                </a:solidFill>
              </a:rPr>
              <a:t>related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health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disparities</a:t>
            </a:r>
            <a:r>
              <a:rPr lang="pt-BR" dirty="0">
                <a:solidFill>
                  <a:schemeClr val="bg1"/>
                </a:solidFill>
              </a:rPr>
              <a:t>: </a:t>
            </a:r>
            <a:r>
              <a:rPr lang="pt-BR" dirty="0" err="1">
                <a:solidFill>
                  <a:schemeClr val="bg1"/>
                </a:solidFill>
              </a:rPr>
              <a:t>falling</a:t>
            </a:r>
            <a:r>
              <a:rPr lang="pt-BR" dirty="0">
                <a:solidFill>
                  <a:schemeClr val="bg1"/>
                </a:solidFill>
              </a:rPr>
              <a:t> off </a:t>
            </a:r>
            <a:r>
              <a:rPr lang="pt-BR" dirty="0" err="1">
                <a:solidFill>
                  <a:schemeClr val="bg1"/>
                </a:solidFill>
              </a:rPr>
              <a:t>the</a:t>
            </a:r>
            <a:r>
              <a:rPr lang="pt-BR" dirty="0">
                <a:solidFill>
                  <a:schemeClr val="bg1"/>
                </a:solidFill>
              </a:rPr>
              <a:t> HIV </a:t>
            </a:r>
            <a:r>
              <a:rPr lang="pt-BR" dirty="0" err="1">
                <a:solidFill>
                  <a:schemeClr val="bg1"/>
                </a:solidFill>
              </a:rPr>
              <a:t>treatment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cascade</a:t>
            </a:r>
            <a:r>
              <a:rPr lang="pt-BR" dirty="0">
                <a:solidFill>
                  <a:schemeClr val="bg1"/>
                </a:solidFill>
              </a:rPr>
              <a:t>” </a:t>
            </a:r>
            <a:endParaRPr lang="pt-BR" sz="2400" dirty="0">
              <a:solidFill>
                <a:schemeClr val="bg1"/>
              </a:solidFill>
            </a:endParaRPr>
          </a:p>
        </p:txBody>
      </p:sp>
      <p:graphicFrame>
        <p:nvGraphicFramePr>
          <p:cNvPr id="11" name="Espaço Reservado para Conteúdo 10">
            <a:extLst>
              <a:ext uri="{FF2B5EF4-FFF2-40B4-BE49-F238E27FC236}">
                <a16:creationId xmlns:a16="http://schemas.microsoft.com/office/drawing/2014/main" id="{04B75338-EE1D-4B4D-94E8-AADE7FAC46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9113254"/>
              </p:ext>
            </p:extLst>
          </p:nvPr>
        </p:nvGraphicFramePr>
        <p:xfrm>
          <a:off x="251520" y="852075"/>
          <a:ext cx="8229600" cy="399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039">
                  <a:extLst>
                    <a:ext uri="{9D8B030D-6E8A-4147-A177-3AD203B41FA5}">
                      <a16:colId xmlns:a16="http://schemas.microsoft.com/office/drawing/2014/main" val="3363813770"/>
                    </a:ext>
                  </a:extLst>
                </a:gridCol>
                <a:gridCol w="1670927">
                  <a:extLst>
                    <a:ext uri="{9D8B030D-6E8A-4147-A177-3AD203B41FA5}">
                      <a16:colId xmlns:a16="http://schemas.microsoft.com/office/drawing/2014/main" val="11813297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321000014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758222131"/>
                    </a:ext>
                  </a:extLst>
                </a:gridCol>
                <a:gridCol w="1590298">
                  <a:extLst>
                    <a:ext uri="{9D8B030D-6E8A-4147-A177-3AD203B41FA5}">
                      <a16:colId xmlns:a16="http://schemas.microsoft.com/office/drawing/2014/main" val="2016894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TG </a:t>
                      </a:r>
                      <a:r>
                        <a:rPr lang="pt-BR" dirty="0" err="1"/>
                        <a:t>women</a:t>
                      </a:r>
                      <a:r>
                        <a:rPr lang="pt-BR" dirty="0"/>
                        <a:t>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/>
                        <a:t>Cis</a:t>
                      </a:r>
                      <a:r>
                        <a:rPr lang="pt-BR" dirty="0"/>
                        <a:t> </a:t>
                      </a:r>
                      <a:r>
                        <a:rPr lang="pt-BR" dirty="0" err="1"/>
                        <a:t>women</a:t>
                      </a:r>
                      <a:r>
                        <a:rPr lang="pt-BR" dirty="0"/>
                        <a:t>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/>
                        <a:t>Cis</a:t>
                      </a:r>
                      <a:r>
                        <a:rPr lang="pt-BR" dirty="0"/>
                        <a:t> </a:t>
                      </a:r>
                      <a:r>
                        <a:rPr lang="pt-BR" dirty="0" err="1"/>
                        <a:t>men</a:t>
                      </a:r>
                      <a:r>
                        <a:rPr lang="pt-BR" dirty="0"/>
                        <a:t>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/>
                        <a:t>P-value</a:t>
                      </a:r>
                      <a:r>
                        <a:rPr lang="pt-BR" dirty="0"/>
                        <a:t> (X</a:t>
                      </a:r>
                      <a:r>
                        <a:rPr lang="pt-BR" baseline="30000" dirty="0"/>
                        <a:t>2</a:t>
                      </a:r>
                      <a:r>
                        <a:rPr lang="pt-BR" baseline="0" dirty="0"/>
                        <a:t>)</a:t>
                      </a:r>
                      <a:endParaRPr lang="pt-BR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67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Linked to care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0484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Engaged in care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974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Knows CD4 count 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&lt;0.05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486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Knows HIV viral load 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&lt;0.05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39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Taking ART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&lt;0.05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843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&gt;90% ART adherent 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&lt;0.05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544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HIV suppressed</a:t>
                      </a:r>
                      <a:endParaRPr lang="pt-BR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&lt;0.05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784018"/>
                  </a:ext>
                </a:extLst>
              </a:tr>
            </a:tbl>
          </a:graphicData>
        </a:graphic>
      </p:graphicFrame>
      <p:sp>
        <p:nvSpPr>
          <p:cNvPr id="12" name="CaixaDeTexto 11">
            <a:extLst>
              <a:ext uri="{FF2B5EF4-FFF2-40B4-BE49-F238E27FC236}">
                <a16:creationId xmlns:a16="http://schemas.microsoft.com/office/drawing/2014/main" id="{06676039-D2DB-2749-B95A-38703DAEB774}"/>
              </a:ext>
            </a:extLst>
          </p:cNvPr>
          <p:cNvSpPr txBox="1"/>
          <p:nvPr/>
        </p:nvSpPr>
        <p:spPr>
          <a:xfrm>
            <a:off x="4860032" y="4850035"/>
            <a:ext cx="3919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/>
              <a:t>Adapted</a:t>
            </a:r>
            <a:r>
              <a:rPr lang="pt-BR" sz="1400" dirty="0"/>
              <a:t> </a:t>
            </a:r>
            <a:r>
              <a:rPr lang="pt-BR" sz="1400" dirty="0" err="1"/>
              <a:t>from</a:t>
            </a:r>
            <a:r>
              <a:rPr lang="pt-BR" sz="1400" dirty="0"/>
              <a:t> </a:t>
            </a:r>
            <a:r>
              <a:rPr lang="pt-BR" sz="1400" dirty="0" err="1"/>
              <a:t>Kalichman</a:t>
            </a:r>
            <a:r>
              <a:rPr lang="pt-BR" sz="1400" dirty="0"/>
              <a:t> et al. </a:t>
            </a:r>
            <a:r>
              <a:rPr lang="pt-BR" sz="1400" i="1" dirty="0"/>
              <a:t>Sexual Health</a:t>
            </a:r>
            <a:r>
              <a:rPr lang="pt-BR" sz="1400" dirty="0"/>
              <a:t>, 2017 </a:t>
            </a:r>
          </a:p>
          <a:p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9316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ADA32D4-BBA6-914A-9363-EE529D921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8230" y="-863862"/>
            <a:ext cx="7302904" cy="26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853CF7B-10B9-C742-85D9-F74040526B77}"/>
              </a:ext>
            </a:extLst>
          </p:cNvPr>
          <p:cNvSpPr txBox="1"/>
          <p:nvPr/>
        </p:nvSpPr>
        <p:spPr>
          <a:xfrm>
            <a:off x="6813650" y="121336"/>
            <a:ext cx="2151070" cy="2031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TN</a:t>
            </a: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pt-BR" sz="18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Cohort</a:t>
            </a: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pt-BR" sz="18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Study</a:t>
            </a: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: </a:t>
            </a:r>
            <a:r>
              <a:rPr kumimoji="0" lang="pt-BR" sz="18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Intersectional</a:t>
            </a: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pt-BR" sz="18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stigma</a:t>
            </a: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pt-BR" sz="18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experienced</a:t>
            </a: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pt-BR" dirty="0">
                <a:latin typeface="+mj-lt"/>
                <a:ea typeface="+mj-ea"/>
                <a:cs typeface="+mj-cs"/>
                <a:sym typeface="Calibri"/>
              </a:rPr>
              <a:t>in</a:t>
            </a: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daily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life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due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to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gender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identity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or</a:t>
            </a:r>
            <a:r>
              <a:rPr lang="pt-BR" dirty="0">
                <a:solidFill>
                  <a:schemeClr val="tx1"/>
                </a:solidFill>
              </a:rPr>
              <a:t> color/</a:t>
            </a:r>
            <a:r>
              <a:rPr lang="pt-BR" dirty="0" err="1">
                <a:solidFill>
                  <a:schemeClr val="tx1"/>
                </a:solidFill>
              </a:rPr>
              <a:t>ethnicity</a:t>
            </a:r>
            <a:r>
              <a:rPr lang="pt-BR" dirty="0">
                <a:solidFill>
                  <a:schemeClr val="tx1"/>
                </a:solidFill>
              </a:rPr>
              <a:t> </a:t>
            </a: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(data </a:t>
            </a:r>
            <a:r>
              <a:rPr kumimoji="0" lang="pt-BR" sz="18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from</a:t>
            </a: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pt-BR" sz="18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baseline</a:t>
            </a: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)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3E60450-840B-B74C-8ACD-BB95F2ABB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28"/>
            <a:ext cx="6822687" cy="5143500"/>
          </a:xfrm>
          <a:prstGeom prst="rect">
            <a:avLst/>
          </a:prstGeom>
        </p:spPr>
      </p:pic>
      <p:sp>
        <p:nvSpPr>
          <p:cNvPr id="2" name="Colchete Direito 1">
            <a:extLst>
              <a:ext uri="{FF2B5EF4-FFF2-40B4-BE49-F238E27FC236}">
                <a16:creationId xmlns:a16="http://schemas.microsoft.com/office/drawing/2014/main" id="{41E5EDB3-36F7-6D4A-887F-B392FD45AF4F}"/>
              </a:ext>
            </a:extLst>
          </p:cNvPr>
          <p:cNvSpPr/>
          <p:nvPr/>
        </p:nvSpPr>
        <p:spPr>
          <a:xfrm>
            <a:off x="6740498" y="2555241"/>
            <a:ext cx="73152" cy="914400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91F0AF7-636F-ED45-8ADD-115F8B0B7718}"/>
              </a:ext>
            </a:extLst>
          </p:cNvPr>
          <p:cNvSpPr txBox="1"/>
          <p:nvPr/>
        </p:nvSpPr>
        <p:spPr>
          <a:xfrm>
            <a:off x="6804613" y="2737158"/>
            <a:ext cx="214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Seeking</a:t>
            </a:r>
            <a:r>
              <a:rPr lang="pt-BR" dirty="0"/>
              <a:t> medical </a:t>
            </a:r>
            <a:r>
              <a:rPr lang="pt-BR" dirty="0" err="1"/>
              <a:t>care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8152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8B25FF8-CC43-4430-9EAB-611452359437}"/>
              </a:ext>
            </a:extLst>
          </p:cNvPr>
          <p:cNvSpPr/>
          <p:nvPr/>
        </p:nvSpPr>
        <p:spPr>
          <a:xfrm>
            <a:off x="0" y="19171"/>
            <a:ext cx="9144000" cy="608364"/>
          </a:xfrm>
          <a:prstGeom prst="rect">
            <a:avLst/>
          </a:prstGeom>
          <a:solidFill>
            <a:srgbClr val="221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8B0CCF6-8784-445A-A637-27A78D694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02" r="61920"/>
          <a:stretch/>
        </p:blipFill>
        <p:spPr bwMode="auto">
          <a:xfrm rot="10800000">
            <a:off x="8376819" y="-9513"/>
            <a:ext cx="767180" cy="63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3ED1B69-5518-441D-B6EB-75B9660F8AA3}"/>
              </a:ext>
            </a:extLst>
          </p:cNvPr>
          <p:cNvSpPr txBox="1"/>
          <p:nvPr/>
        </p:nvSpPr>
        <p:spPr>
          <a:xfrm>
            <a:off x="242713" y="5875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The role </a:t>
            </a:r>
            <a:r>
              <a:rPr lang="pt-BR" sz="2400" dirty="0" err="1">
                <a:solidFill>
                  <a:schemeClr val="bg1"/>
                </a:solidFill>
              </a:rPr>
              <a:t>of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Stigma</a:t>
            </a:r>
            <a:r>
              <a:rPr lang="pt-BR" sz="2400" dirty="0">
                <a:solidFill>
                  <a:schemeClr val="bg1"/>
                </a:solidFill>
              </a:rPr>
              <a:t>  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B0DFFB-5CD7-DE44-907C-7E13A0548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dirty="0" err="1">
                <a:latin typeface="Abadi" panose="020B0604020104020204" pitchFamily="34" charset="0"/>
              </a:rPr>
              <a:t>Stigma</a:t>
            </a:r>
            <a:r>
              <a:rPr lang="pt-BR" dirty="0">
                <a:latin typeface="Abadi" panose="020B0604020104020204" pitchFamily="34" charset="0"/>
              </a:rPr>
              <a:t> </a:t>
            </a:r>
            <a:r>
              <a:rPr lang="pt-BR" dirty="0" err="1">
                <a:latin typeface="Abadi" panose="020B0604020104020204" pitchFamily="34" charset="0"/>
              </a:rPr>
              <a:t>has</a:t>
            </a:r>
            <a:r>
              <a:rPr lang="pt-BR" dirty="0">
                <a:latin typeface="Abadi" panose="020B0604020104020204" pitchFamily="34" charset="0"/>
              </a:rPr>
              <a:t> a </a:t>
            </a:r>
            <a:r>
              <a:rPr lang="pt-BR" b="1" dirty="0">
                <a:latin typeface="Abadi" panose="020B0604020104020204" pitchFamily="34" charset="0"/>
              </a:rPr>
              <a:t>negative </a:t>
            </a:r>
            <a:r>
              <a:rPr lang="pt-BR" b="1" dirty="0" err="1">
                <a:latin typeface="Abadi" panose="020B0604020104020204" pitchFamily="34" charset="0"/>
              </a:rPr>
              <a:t>impact</a:t>
            </a:r>
            <a:r>
              <a:rPr lang="pt-BR" b="1" dirty="0">
                <a:latin typeface="Abadi" panose="020B0604020104020204" pitchFamily="34" charset="0"/>
              </a:rPr>
              <a:t> </a:t>
            </a:r>
            <a:r>
              <a:rPr lang="pt-BR" b="1" dirty="0" err="1">
                <a:latin typeface="Abadi" panose="020B0604020104020204" pitchFamily="34" charset="0"/>
              </a:rPr>
              <a:t>on</a:t>
            </a:r>
            <a:r>
              <a:rPr lang="pt-BR" b="1" dirty="0">
                <a:latin typeface="Abadi" panose="020B0604020104020204" pitchFamily="34" charset="0"/>
              </a:rPr>
              <a:t> </a:t>
            </a:r>
            <a:r>
              <a:rPr lang="pt-BR" b="1" dirty="0" err="1">
                <a:latin typeface="Abadi" panose="020B0604020104020204" pitchFamily="34" charset="0"/>
              </a:rPr>
              <a:t>health</a:t>
            </a:r>
            <a:r>
              <a:rPr lang="pt-BR" b="1" dirty="0">
                <a:latin typeface="Abadi" panose="020B0604020104020204" pitchFamily="34" charset="0"/>
              </a:rPr>
              <a:t>. </a:t>
            </a:r>
          </a:p>
          <a:p>
            <a:pPr marL="0" indent="0">
              <a:buNone/>
            </a:pPr>
            <a:endParaRPr lang="pt-BR" b="1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pt-BR" dirty="0" err="1">
                <a:latin typeface="Abadi" panose="020B0604020104020204" pitchFamily="34" charset="0"/>
              </a:rPr>
              <a:t>Gender</a:t>
            </a:r>
            <a:r>
              <a:rPr lang="pt-BR" dirty="0">
                <a:latin typeface="Abadi" panose="020B0604020104020204" pitchFamily="34" charset="0"/>
              </a:rPr>
              <a:t> </a:t>
            </a:r>
            <a:r>
              <a:rPr lang="pt-BR" dirty="0" err="1">
                <a:latin typeface="Abadi" panose="020B0604020104020204" pitchFamily="34" charset="0"/>
              </a:rPr>
              <a:t>minority</a:t>
            </a:r>
            <a:r>
              <a:rPr lang="pt-BR" dirty="0">
                <a:latin typeface="Abadi" panose="020B0604020104020204" pitchFamily="34" charset="0"/>
              </a:rPr>
              <a:t> stress </a:t>
            </a:r>
            <a:r>
              <a:rPr lang="pt-BR" dirty="0" err="1">
                <a:latin typeface="Abadi" panose="020B0604020104020204" pitchFamily="34" charset="0"/>
              </a:rPr>
              <a:t>theory</a:t>
            </a:r>
            <a:r>
              <a:rPr lang="pt-BR" dirty="0">
                <a:latin typeface="Abadi" panose="020B0604020104020204" pitchFamily="34" charset="0"/>
              </a:rPr>
              <a:t> </a:t>
            </a:r>
            <a:r>
              <a:rPr lang="pt-BR" dirty="0" err="1">
                <a:latin typeface="Abadi" panose="020B0604020104020204" pitchFamily="34" charset="0"/>
              </a:rPr>
              <a:t>proposes</a:t>
            </a:r>
            <a:r>
              <a:rPr lang="pt-BR" dirty="0">
                <a:latin typeface="Abadi" panose="020B0604020104020204" pitchFamily="34" charset="0"/>
              </a:rPr>
              <a:t> </a:t>
            </a:r>
            <a:r>
              <a:rPr lang="pt-BR" dirty="0" err="1">
                <a:latin typeface="Abadi" panose="020B0604020104020204" pitchFamily="34" charset="0"/>
              </a:rPr>
              <a:t>that</a:t>
            </a:r>
            <a:r>
              <a:rPr lang="pt-BR" dirty="0">
                <a:latin typeface="Abadi" panose="020B0604020104020204" pitchFamily="34" charset="0"/>
              </a:rPr>
              <a:t> </a:t>
            </a:r>
            <a:r>
              <a:rPr lang="pt-BR" dirty="0" err="1">
                <a:latin typeface="Abadi" panose="020B0604020104020204" pitchFamily="34" charset="0"/>
              </a:rPr>
              <a:t>added</a:t>
            </a:r>
            <a:r>
              <a:rPr lang="pt-BR" dirty="0">
                <a:latin typeface="Abadi" panose="020B0604020104020204" pitchFamily="34" charset="0"/>
              </a:rPr>
              <a:t> </a:t>
            </a:r>
            <a:r>
              <a:rPr lang="pt-BR" dirty="0" err="1">
                <a:latin typeface="Abadi" panose="020B0604020104020204" pitchFamily="34" charset="0"/>
              </a:rPr>
              <a:t>stressors</a:t>
            </a:r>
            <a:r>
              <a:rPr lang="pt-BR" dirty="0">
                <a:latin typeface="Abadi" panose="020B0604020104020204" pitchFamily="34" charset="0"/>
              </a:rPr>
              <a:t> </a:t>
            </a:r>
            <a:r>
              <a:rPr lang="pt-BR" dirty="0" err="1">
                <a:latin typeface="Abadi" panose="020B0604020104020204" pitchFamily="34" charset="0"/>
              </a:rPr>
              <a:t>related</a:t>
            </a:r>
            <a:r>
              <a:rPr lang="pt-BR" dirty="0">
                <a:latin typeface="Abadi" panose="020B0604020104020204" pitchFamily="34" charset="0"/>
              </a:rPr>
              <a:t> </a:t>
            </a:r>
            <a:r>
              <a:rPr lang="pt-BR" dirty="0" err="1">
                <a:latin typeface="Abadi" panose="020B0604020104020204" pitchFamily="34" charset="0"/>
              </a:rPr>
              <a:t>to</a:t>
            </a:r>
            <a:r>
              <a:rPr lang="pt-BR" dirty="0">
                <a:latin typeface="Abadi" panose="020B0604020104020204" pitchFamily="34" charset="0"/>
              </a:rPr>
              <a:t> </a:t>
            </a:r>
            <a:r>
              <a:rPr lang="pt-BR" dirty="0" err="1">
                <a:latin typeface="Abadi" panose="020B0604020104020204" pitchFamily="34" charset="0"/>
              </a:rPr>
              <a:t>the</a:t>
            </a:r>
            <a:r>
              <a:rPr lang="pt-BR" dirty="0">
                <a:latin typeface="Abadi" panose="020B0604020104020204" pitchFamily="34" charset="0"/>
              </a:rPr>
              <a:t> </a:t>
            </a:r>
            <a:r>
              <a:rPr lang="pt-BR" dirty="0" err="1">
                <a:latin typeface="Abadi" panose="020B0604020104020204" pitchFamily="34" charset="0"/>
              </a:rPr>
              <a:t>stigma</a:t>
            </a:r>
            <a:r>
              <a:rPr lang="pt-BR" dirty="0">
                <a:latin typeface="Abadi" panose="020B0604020104020204" pitchFamily="34" charset="0"/>
              </a:rPr>
              <a:t> </a:t>
            </a:r>
            <a:r>
              <a:rPr lang="pt-BR" dirty="0" err="1">
                <a:latin typeface="Abadi" panose="020B0604020104020204" pitchFamily="34" charset="0"/>
              </a:rPr>
              <a:t>attached</a:t>
            </a:r>
            <a:r>
              <a:rPr lang="pt-BR" dirty="0">
                <a:latin typeface="Abadi" panose="020B0604020104020204" pitchFamily="34" charset="0"/>
              </a:rPr>
              <a:t> </a:t>
            </a:r>
            <a:r>
              <a:rPr lang="pt-BR" dirty="0" err="1">
                <a:latin typeface="Abadi" panose="020B0604020104020204" pitchFamily="34" charset="0"/>
              </a:rPr>
              <a:t>to</a:t>
            </a:r>
            <a:r>
              <a:rPr lang="pt-BR" dirty="0">
                <a:latin typeface="Abadi" panose="020B0604020104020204" pitchFamily="34" charset="0"/>
              </a:rPr>
              <a:t> </a:t>
            </a:r>
            <a:r>
              <a:rPr lang="pt-BR" dirty="0" err="1">
                <a:latin typeface="Abadi" panose="020B0604020104020204" pitchFamily="34" charset="0"/>
              </a:rPr>
              <a:t>one's</a:t>
            </a:r>
            <a:r>
              <a:rPr lang="pt-BR" dirty="0">
                <a:latin typeface="Abadi" panose="020B0604020104020204" pitchFamily="34" charset="0"/>
              </a:rPr>
              <a:t> </a:t>
            </a:r>
            <a:r>
              <a:rPr lang="pt-BR" dirty="0" err="1">
                <a:latin typeface="Abadi" panose="020B0604020104020204" pitchFamily="34" charset="0"/>
              </a:rPr>
              <a:t>discordant</a:t>
            </a:r>
            <a:r>
              <a:rPr lang="pt-BR" dirty="0">
                <a:latin typeface="Abadi" panose="020B0604020104020204" pitchFamily="34" charset="0"/>
              </a:rPr>
              <a:t> </a:t>
            </a:r>
            <a:r>
              <a:rPr lang="pt-BR" dirty="0" err="1">
                <a:latin typeface="Abadi" panose="020B0604020104020204" pitchFamily="34" charset="0"/>
              </a:rPr>
              <a:t>gender</a:t>
            </a:r>
            <a:r>
              <a:rPr lang="pt-BR" dirty="0">
                <a:latin typeface="Abadi" panose="020B0604020104020204" pitchFamily="34" charset="0"/>
              </a:rPr>
              <a:t> </a:t>
            </a:r>
            <a:r>
              <a:rPr lang="pt-BR" dirty="0" err="1">
                <a:latin typeface="Abadi" panose="020B0604020104020204" pitchFamily="34" charset="0"/>
              </a:rPr>
              <a:t>identity</a:t>
            </a:r>
            <a:r>
              <a:rPr lang="pt-BR" dirty="0">
                <a:latin typeface="Abadi" panose="020B0604020104020204" pitchFamily="34" charset="0"/>
              </a:rPr>
              <a:t>/</a:t>
            </a:r>
            <a:r>
              <a:rPr lang="pt-BR" dirty="0" err="1">
                <a:latin typeface="Abadi" panose="020B0604020104020204" pitchFamily="34" charset="0"/>
              </a:rPr>
              <a:t>expression</a:t>
            </a:r>
            <a:r>
              <a:rPr lang="pt-BR" dirty="0">
                <a:latin typeface="Abadi" panose="020B0604020104020204" pitchFamily="34" charset="0"/>
              </a:rPr>
              <a:t> </a:t>
            </a:r>
            <a:r>
              <a:rPr lang="pt-BR" dirty="0" err="1">
                <a:latin typeface="Abadi" panose="020B0604020104020204" pitchFamily="34" charset="0"/>
              </a:rPr>
              <a:t>adversely</a:t>
            </a:r>
            <a:r>
              <a:rPr lang="pt-BR" dirty="0">
                <a:latin typeface="Abadi" panose="020B0604020104020204" pitchFamily="34" charset="0"/>
              </a:rPr>
              <a:t> </a:t>
            </a:r>
            <a:r>
              <a:rPr lang="pt-BR" dirty="0" err="1">
                <a:latin typeface="Abadi" panose="020B0604020104020204" pitchFamily="34" charset="0"/>
              </a:rPr>
              <a:t>affect</a:t>
            </a:r>
            <a:r>
              <a:rPr lang="pt-BR" dirty="0">
                <a:latin typeface="Abadi" panose="020B0604020104020204" pitchFamily="34" charset="0"/>
              </a:rPr>
              <a:t> </a:t>
            </a:r>
            <a:r>
              <a:rPr lang="pt-BR" dirty="0" err="1">
                <a:latin typeface="Abadi" panose="020B0604020104020204" pitchFamily="34" charset="0"/>
              </a:rPr>
              <a:t>health</a:t>
            </a:r>
            <a:r>
              <a:rPr lang="pt-BR" dirty="0">
                <a:latin typeface="Abadi" panose="020B0604020104020204" pitchFamily="34" charset="0"/>
              </a:rPr>
              <a:t> </a:t>
            </a:r>
            <a:r>
              <a:rPr lang="pt-BR" dirty="0" err="1">
                <a:latin typeface="Abadi" panose="020B0604020104020204" pitchFamily="34" charset="0"/>
              </a:rPr>
              <a:t>and</a:t>
            </a:r>
            <a:r>
              <a:rPr lang="pt-BR" dirty="0">
                <a:latin typeface="Abadi" panose="020B0604020104020204" pitchFamily="34" charset="0"/>
              </a:rPr>
              <a:t> </a:t>
            </a:r>
            <a:r>
              <a:rPr lang="pt-BR" dirty="0" err="1">
                <a:latin typeface="Abadi" panose="020B0604020104020204" pitchFamily="34" charset="0"/>
              </a:rPr>
              <a:t>accounts</a:t>
            </a:r>
            <a:r>
              <a:rPr lang="pt-BR" dirty="0">
                <a:latin typeface="Abadi" panose="020B0604020104020204" pitchFamily="34" charset="0"/>
              </a:rPr>
              <a:t> for </a:t>
            </a:r>
            <a:r>
              <a:rPr lang="pt-BR" dirty="0" err="1">
                <a:latin typeface="Abadi" panose="020B0604020104020204" pitchFamily="34" charset="0"/>
              </a:rPr>
              <a:t>health</a:t>
            </a:r>
            <a:r>
              <a:rPr lang="pt-BR" dirty="0">
                <a:latin typeface="Abadi" panose="020B0604020104020204" pitchFamily="34" charset="0"/>
              </a:rPr>
              <a:t> </a:t>
            </a:r>
            <a:r>
              <a:rPr lang="pt-BR" dirty="0" err="1">
                <a:latin typeface="Abadi" panose="020B0604020104020204" pitchFamily="34" charset="0"/>
              </a:rPr>
              <a:t>differences</a:t>
            </a:r>
            <a:r>
              <a:rPr lang="pt-BR" dirty="0">
                <a:latin typeface="Abadi" panose="020B0604020104020204" pitchFamily="34" charset="0"/>
              </a:rPr>
              <a:t> </a:t>
            </a:r>
            <a:r>
              <a:rPr lang="pt-BR" dirty="0" err="1">
                <a:latin typeface="Abadi" panose="020B0604020104020204" pitchFamily="34" charset="0"/>
              </a:rPr>
              <a:t>between</a:t>
            </a:r>
            <a:r>
              <a:rPr lang="pt-BR" dirty="0">
                <a:latin typeface="Abadi" panose="020B0604020104020204" pitchFamily="34" charset="0"/>
              </a:rPr>
              <a:t> </a:t>
            </a:r>
            <a:r>
              <a:rPr lang="pt-BR" dirty="0" err="1">
                <a:latin typeface="Abadi" panose="020B0604020104020204" pitchFamily="34" charset="0"/>
              </a:rPr>
              <a:t>transgender</a:t>
            </a:r>
            <a:r>
              <a:rPr lang="pt-BR" dirty="0">
                <a:latin typeface="Abadi" panose="020B0604020104020204" pitchFamily="34" charset="0"/>
              </a:rPr>
              <a:t> </a:t>
            </a:r>
            <a:r>
              <a:rPr lang="pt-BR" dirty="0" err="1">
                <a:latin typeface="Abadi" panose="020B0604020104020204" pitchFamily="34" charset="0"/>
              </a:rPr>
              <a:t>and</a:t>
            </a:r>
            <a:r>
              <a:rPr lang="pt-BR" dirty="0">
                <a:latin typeface="Abadi" panose="020B0604020104020204" pitchFamily="34" charset="0"/>
              </a:rPr>
              <a:t> </a:t>
            </a:r>
            <a:r>
              <a:rPr lang="pt-BR" dirty="0" err="1">
                <a:latin typeface="Abadi" panose="020B0604020104020204" pitchFamily="34" charset="0"/>
              </a:rPr>
              <a:t>cisgender</a:t>
            </a:r>
            <a:r>
              <a:rPr lang="pt-BR" dirty="0">
                <a:latin typeface="Abadi" panose="020B0604020104020204" pitchFamily="34" charset="0"/>
              </a:rPr>
              <a:t> </a:t>
            </a:r>
            <a:r>
              <a:rPr lang="pt-BR" dirty="0" err="1">
                <a:latin typeface="Abadi" panose="020B0604020104020204" pitchFamily="34" charset="0"/>
              </a:rPr>
              <a:t>individuals</a:t>
            </a:r>
            <a:r>
              <a:rPr lang="pt-BR" dirty="0">
                <a:latin typeface="Abadi" panose="020B0604020104020204" pitchFamily="34" charset="0"/>
              </a:rPr>
              <a:t> </a:t>
            </a:r>
            <a:r>
              <a:rPr lang="pt-BR" dirty="0" err="1">
                <a:latin typeface="Abadi" panose="020B0604020104020204" pitchFamily="34" charset="0"/>
              </a:rPr>
              <a:t>on</a:t>
            </a:r>
            <a:r>
              <a:rPr lang="pt-BR" dirty="0">
                <a:latin typeface="Abadi" panose="020B0604020104020204" pitchFamily="34" charset="0"/>
              </a:rPr>
              <a:t> a </a:t>
            </a:r>
            <a:r>
              <a:rPr lang="pt-BR" dirty="0" err="1">
                <a:latin typeface="Abadi" panose="020B0604020104020204" pitchFamily="34" charset="0"/>
              </a:rPr>
              <a:t>population</a:t>
            </a:r>
            <a:r>
              <a:rPr lang="pt-BR" dirty="0">
                <a:latin typeface="Abadi" panose="020B0604020104020204" pitchFamily="34" charset="0"/>
              </a:rPr>
              <a:t> </a:t>
            </a:r>
            <a:r>
              <a:rPr lang="pt-BR" dirty="0" err="1">
                <a:latin typeface="Abadi" panose="020B0604020104020204" pitchFamily="34" charset="0"/>
              </a:rPr>
              <a:t>level</a:t>
            </a:r>
            <a:r>
              <a:rPr lang="pt-BR" dirty="0">
                <a:latin typeface="Abadi" panose="020B0604020104020204" pitchFamily="34" charset="0"/>
              </a:rPr>
              <a:t>. </a:t>
            </a:r>
          </a:p>
          <a:p>
            <a:pPr marL="0" indent="0">
              <a:buNone/>
            </a:pPr>
            <a:r>
              <a:rPr lang="en-US" dirty="0">
                <a:latin typeface="Abadi" panose="020B0604020104020204" pitchFamily="34" charset="0"/>
              </a:rPr>
              <a:t> </a:t>
            </a:r>
            <a:endParaRPr lang="pt-BR" dirty="0">
              <a:latin typeface="Abadi" panose="020B0604020104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690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Risk &amp; Protective Factors"/>
          <p:cNvSpPr txBox="1">
            <a:spLocks noGrp="1"/>
          </p:cNvSpPr>
          <p:nvPr>
            <p:ph type="title"/>
          </p:nvPr>
        </p:nvSpPr>
        <p:spPr>
          <a:xfrm>
            <a:off x="1835696" y="627534"/>
            <a:ext cx="5663010" cy="650304"/>
          </a:xfrm>
          <a:prstGeom prst="rect">
            <a:avLst/>
          </a:prstGeom>
        </p:spPr>
        <p:txBody>
          <a:bodyPr>
            <a:noAutofit/>
          </a:bodyPr>
          <a:lstStyle>
            <a:lvl1pPr defTabSz="572516">
              <a:defRPr sz="784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3600" dirty="0">
                <a:solidFill>
                  <a:srgbClr val="0070C0"/>
                </a:solidFill>
              </a:rPr>
              <a:t>Risk</a:t>
            </a:r>
            <a:r>
              <a:rPr sz="3600" dirty="0"/>
              <a:t> &amp; </a:t>
            </a:r>
            <a:r>
              <a:rPr sz="3600" dirty="0">
                <a:solidFill>
                  <a:srgbClr val="7030A0"/>
                </a:solidFill>
              </a:rPr>
              <a:t>Protective Factors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C6C50EA-A602-AE45-90AF-9B2600416E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8680979"/>
              </p:ext>
            </p:extLst>
          </p:nvPr>
        </p:nvGraphicFramePr>
        <p:xfrm>
          <a:off x="1645295" y="1372940"/>
          <a:ext cx="5853410" cy="3315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5D043A81-FC4E-D448-926D-D1FD592D691A}"/>
              </a:ext>
            </a:extLst>
          </p:cNvPr>
          <p:cNvSpPr txBox="1"/>
          <p:nvPr/>
        </p:nvSpPr>
        <p:spPr>
          <a:xfrm>
            <a:off x="3347864" y="175646"/>
            <a:ext cx="2362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Minority</a:t>
            </a:r>
            <a:r>
              <a:rPr lang="pt-BR" dirty="0"/>
              <a:t> Stress </a:t>
            </a:r>
            <a:r>
              <a:rPr lang="pt-BR" dirty="0" err="1"/>
              <a:t>Theory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100628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18196</TotalTime>
  <Words>814</Words>
  <Application>Microsoft Macintosh PowerPoint</Application>
  <PresentationFormat>Apresentação na tela (16:9)</PresentationFormat>
  <Paragraphs>132</Paragraphs>
  <Slides>13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20" baseType="lpstr">
      <vt:lpstr>Abadi</vt:lpstr>
      <vt:lpstr>Arial</vt:lpstr>
      <vt:lpstr>Arial Rounded MT Bold</vt:lpstr>
      <vt:lpstr>Avenir Next</vt:lpstr>
      <vt:lpstr>Calibri</vt:lpstr>
      <vt:lpstr>Tw Cen MT Condensed Extra 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Risk &amp; Protective Factors</vt:lpstr>
      <vt:lpstr>Apresentação do PowerPoint</vt:lpstr>
      <vt:lpstr>Effects of Gender Affirmation</vt:lpstr>
      <vt:lpstr>Apresentação do PowerPoint</vt:lpstr>
      <vt:lpstr>Apresentação do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Administrador</dc:creator>
  <cp:lastModifiedBy>Microsoft Office User</cp:lastModifiedBy>
  <cp:revision>93</cp:revision>
  <dcterms:created xsi:type="dcterms:W3CDTF">2017-10-03T14:55:28Z</dcterms:created>
  <dcterms:modified xsi:type="dcterms:W3CDTF">2019-07-23T16:40:50Z</dcterms:modified>
</cp:coreProperties>
</file>